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435" r:id="rId2"/>
    <p:sldId id="310" r:id="rId3"/>
    <p:sldId id="503" r:id="rId4"/>
    <p:sldId id="504" r:id="rId5"/>
    <p:sldId id="386" r:id="rId6"/>
    <p:sldId id="489" r:id="rId7"/>
    <p:sldId id="488" r:id="rId8"/>
    <p:sldId id="349" r:id="rId9"/>
    <p:sldId id="491" r:id="rId10"/>
    <p:sldId id="507" r:id="rId11"/>
    <p:sldId id="508" r:id="rId12"/>
    <p:sldId id="509" r:id="rId13"/>
    <p:sldId id="510" r:id="rId14"/>
    <p:sldId id="520" r:id="rId15"/>
    <p:sldId id="493" r:id="rId16"/>
    <p:sldId id="521" r:id="rId17"/>
    <p:sldId id="511" r:id="rId18"/>
    <p:sldId id="512" r:id="rId19"/>
    <p:sldId id="513" r:id="rId20"/>
    <p:sldId id="514" r:id="rId21"/>
    <p:sldId id="515" r:id="rId22"/>
    <p:sldId id="516" r:id="rId23"/>
    <p:sldId id="517" r:id="rId24"/>
    <p:sldId id="518" r:id="rId25"/>
    <p:sldId id="522" r:id="rId26"/>
    <p:sldId id="497" r:id="rId27"/>
    <p:sldId id="319" r:id="rId28"/>
    <p:sldId id="339" r:id="rId29"/>
    <p:sldId id="529" r:id="rId30"/>
    <p:sldId id="352" r:id="rId31"/>
    <p:sldId id="356" r:id="rId32"/>
    <p:sldId id="358" r:id="rId33"/>
    <p:sldId id="359" r:id="rId34"/>
    <p:sldId id="360" r:id="rId35"/>
    <p:sldId id="361" r:id="rId36"/>
    <p:sldId id="362" r:id="rId37"/>
    <p:sldId id="363" r:id="rId38"/>
    <p:sldId id="364" r:id="rId39"/>
    <p:sldId id="365" r:id="rId40"/>
    <p:sldId id="366" r:id="rId41"/>
    <p:sldId id="41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9r1XDtDTOlJqCEALzt5T+Q==" hashData="/eApSOY9/RNs1mjTWtDL4PArS98nxN4ICEB+AnI4jTo30k4xYFSsiFS+JgdF8p9NmtvS4Ql12taX8u6eGub/Y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B1C"/>
    <a:srgbClr val="673BB7"/>
    <a:srgbClr val="EEEEEE"/>
    <a:srgbClr val="909090"/>
    <a:srgbClr val="301B92"/>
    <a:srgbClr val="CCECFF"/>
    <a:srgbClr val="1D3064"/>
    <a:srgbClr val="D10233"/>
    <a:srgbClr val="607D8B"/>
    <a:srgbClr val="ED52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84" autoAdjust="0"/>
  </p:normalViewPr>
  <p:slideViewPr>
    <p:cSldViewPr snapToGrid="0">
      <p:cViewPr varScale="1">
        <p:scale>
          <a:sx n="68" d="100"/>
          <a:sy n="68" d="100"/>
        </p:scale>
        <p:origin x="738" y="60"/>
      </p:cViewPr>
      <p:guideLst/>
    </p:cSldViewPr>
  </p:slideViewPr>
  <p:notesTextViewPr>
    <p:cViewPr>
      <p:scale>
        <a:sx n="1" d="1"/>
        <a:sy n="1" d="1"/>
      </p:scale>
      <p:origin x="0" y="0"/>
    </p:cViewPr>
  </p:notesTextViewPr>
  <p:sorterViewPr>
    <p:cViewPr varScale="1">
      <p:scale>
        <a:sx n="100" d="100"/>
        <a:sy n="100" d="100"/>
      </p:scale>
      <p:origin x="0" y="-5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8/20/2024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28</a:t>
            </a:fld>
            <a:endParaRPr lang="en-US"/>
          </a:p>
        </p:txBody>
      </p:sp>
    </p:spTree>
    <p:extLst>
      <p:ext uri="{BB962C8B-B14F-4D97-AF65-F5344CB8AC3E}">
        <p14:creationId xmlns:p14="http://schemas.microsoft.com/office/powerpoint/2010/main" val="188815916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5732660" cy="338554"/>
          </a:xfrm>
          <a:prstGeom prst="rect">
            <a:avLst/>
          </a:prstGeom>
          <a:noFill/>
        </p:spPr>
        <p:txBody>
          <a:bodyPr wrap="none" rtlCol="0">
            <a:spAutoFit/>
          </a:bodyPr>
          <a:lstStyle/>
          <a:p>
            <a:r>
              <a:rPr lang="en-US" sz="1600" dirty="0"/>
              <a:t>Darshan Institute of Computer Application, 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hasCustomPrompt="1"/>
          </p:nvPr>
        </p:nvSpPr>
        <p:spPr>
          <a:xfrm>
            <a:off x="559490" y="1122364"/>
            <a:ext cx="8248844"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Unit-3  Introduction to Machine Learning</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vaseem.ghada@darshan.ac.in</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9879531513</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err="1"/>
              <a:t>Bechlor</a:t>
            </a:r>
            <a:r>
              <a:rPr lang="en-US" dirty="0"/>
              <a:t> of Computer Application</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Prof. </a:t>
            </a:r>
            <a:r>
              <a:rPr lang="en-US" dirty="0" err="1"/>
              <a:t>Vaseem</a:t>
            </a:r>
            <a:r>
              <a:rPr lang="en-US" dirty="0"/>
              <a:t> Ghada</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Introduction to Advance Technologies (IAT)</a:t>
            </a:r>
          </a:p>
          <a:p>
            <a:pPr lvl="0"/>
            <a:r>
              <a:rPr lang="en-IN" dirty="0"/>
              <a:t>2104CS521</a:t>
            </a:r>
            <a:endParaRPr lang="en-US" dirty="0"/>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8" name="Picture 7">
            <a:extLst>
              <a:ext uri="{FF2B5EF4-FFF2-40B4-BE49-F238E27FC236}">
                <a16:creationId xmlns:a16="http://schemas.microsoft.com/office/drawing/2014/main" id="{F2CFF08C-2BB7-B5AD-7924-D4FCC14142DD}"/>
              </a:ext>
            </a:extLst>
          </p:cNvPr>
          <p:cNvPicPr>
            <a:picLocks noChangeAspect="1"/>
          </p:cNvPicPr>
          <p:nvPr userDrawn="1"/>
        </p:nvPicPr>
        <p:blipFill>
          <a:blip r:embed="rId11"/>
          <a:stretch>
            <a:fillRect/>
          </a:stretch>
        </p:blipFill>
        <p:spPr>
          <a:xfrm>
            <a:off x="109097" y="5145194"/>
            <a:ext cx="1958794" cy="2467859"/>
          </a:xfrm>
          <a:prstGeom prst="rect">
            <a:avLst/>
          </a:prstGeom>
        </p:spPr>
      </p:pic>
      <p:sp>
        <p:nvSpPr>
          <p:cNvPr id="6" name="Footer Placeholder 5">
            <a:extLst>
              <a:ext uri="{FF2B5EF4-FFF2-40B4-BE49-F238E27FC236}">
                <a16:creationId xmlns:a16="http://schemas.microsoft.com/office/drawing/2014/main" id="{EC33E2D4-8EF0-4736-9F4D-251CA9D52D71}"/>
              </a:ext>
            </a:extLst>
          </p:cNvPr>
          <p:cNvSpPr>
            <a:spLocks noGrp="1"/>
          </p:cNvSpPr>
          <p:nvPr>
            <p:ph type="ftr" sz="quarter" idx="18"/>
          </p:nvPr>
        </p:nvSpPr>
        <p:spPr/>
        <p:txBody>
          <a:bodyPr/>
          <a:lstStyle/>
          <a:p>
            <a:endParaRPr lang="en-US" dirty="0"/>
          </a:p>
        </p:txBody>
      </p:sp>
      <p:sp>
        <p:nvSpPr>
          <p:cNvPr id="7" name="Slide Number Placeholder 6">
            <a:extLst>
              <a:ext uri="{FF2B5EF4-FFF2-40B4-BE49-F238E27FC236}">
                <a16:creationId xmlns:a16="http://schemas.microsoft.com/office/drawing/2014/main" id="{30E3B8C5-0908-476E-9DA2-324149B1746B}"/>
              </a:ext>
            </a:extLst>
          </p:cNvPr>
          <p:cNvSpPr>
            <a:spLocks noGrp="1"/>
          </p:cNvSpPr>
          <p:nvPr>
            <p:ph type="sldNum" sz="quarter" idx="19"/>
          </p:nvPr>
        </p:nvSpPr>
        <p:spPr/>
        <p:txBody>
          <a:bodyPr/>
          <a:lstStyle/>
          <a:p>
            <a:fld id="{9641F3C7-36DD-4595-AA08-2525D86280BD}" type="slidenum">
              <a:rPr lang="en-US" smtClean="0"/>
              <a:t>‹#›</a:t>
            </a:fld>
            <a:endParaRPr lang="en-US" dirty="0"/>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i="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Thank You</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2081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1D3064"/>
              </a:buClr>
              <a:buFont typeface="Wingdings 3" panose="05040102010807070707" pitchFamily="18" charset="2"/>
              <a:buChar char=""/>
              <a:defRPr sz="2400">
                <a:solidFill>
                  <a:schemeClr val="tx1"/>
                </a:solidFill>
              </a:defRPr>
            </a:lvl1pPr>
            <a:lvl2pPr marL="809625" indent="-352425" algn="just">
              <a:buClr>
                <a:srgbClr val="1D3064"/>
              </a:buClr>
              <a:buFont typeface="Wingdings 3" panose="05040102010807070707" pitchFamily="18" charset="2"/>
              <a:buChar char=""/>
              <a:defRPr sz="2000">
                <a:solidFill>
                  <a:schemeClr val="tx1"/>
                </a:solidFill>
              </a:defRPr>
            </a:lvl2pPr>
            <a:lvl3pPr marL="1143000" indent="-228600" algn="just">
              <a:buClr>
                <a:srgbClr val="1D3064"/>
              </a:buClr>
              <a:buFont typeface="Wingdings" panose="05000000000000000000" pitchFamily="2" charset="2"/>
              <a:buChar char="§"/>
              <a:defRPr sz="1800">
                <a:solidFill>
                  <a:schemeClr val="tx1"/>
                </a:solidFill>
              </a:defRPr>
            </a:lvl3pPr>
            <a:lvl4pPr algn="just">
              <a:buClr>
                <a:srgbClr val="1D3064"/>
              </a:buClr>
              <a:defRPr sz="1600">
                <a:solidFill>
                  <a:schemeClr val="tx1"/>
                </a:solidFill>
              </a:defRPr>
            </a:lvl4pPr>
            <a:lvl5pPr algn="just">
              <a:buClr>
                <a:srgbClr val="1D3064"/>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2104CS521 (IAT) Unit 03 – Introduction to Machine Learning </a:t>
            </a:r>
          </a:p>
        </p:txBody>
      </p:sp>
      <p:sp>
        <p:nvSpPr>
          <p:cNvPr id="5" name="TextBox 4"/>
          <p:cNvSpPr txBox="1"/>
          <p:nvPr userDrawn="1"/>
        </p:nvSpPr>
        <p:spPr>
          <a:xfrm>
            <a:off x="6334539" y="1444487"/>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346663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algn="just" defTabSz="914400" rtl="0" eaLnBrk="1" latinLnBrk="0" hangingPunct="1">
              <a:lnSpc>
                <a:spcPct val="90000"/>
              </a:lnSpc>
              <a:buClr>
                <a:srgbClr val="1D3064"/>
              </a:buClr>
              <a:defRPr lang="en-US" sz="2400" kern="1200" dirty="0" smtClean="0">
                <a:solidFill>
                  <a:schemeClr val="tx1"/>
                </a:solidFill>
                <a:latin typeface="+mn-lt"/>
                <a:ea typeface="+mn-ea"/>
                <a:cs typeface="+mn-cs"/>
              </a:defRPr>
            </a:lvl4pPr>
            <a:lvl5pPr algn="just" defTabSz="914400" rtl="0" eaLnBrk="1" latinLnBrk="0" hangingPunct="1">
              <a:lnSpc>
                <a:spcPct val="90000"/>
              </a:lnSpc>
              <a:buClr>
                <a:srgbClr val="1D3064"/>
              </a:buClr>
              <a:defRPr lang="en-US" sz="24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2104CS521 (IAT) Unit 03 – Introduction to Machine Learning </a:t>
            </a:r>
          </a:p>
        </p:txBody>
      </p:sp>
      <p:sp>
        <p:nvSpPr>
          <p:cNvPr id="21" name="TextBox 20"/>
          <p:cNvSpPr txBox="1"/>
          <p:nvPr userDrawn="1"/>
        </p:nvSpPr>
        <p:spPr>
          <a:xfrm>
            <a:off x="6542740" y="1222346"/>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2104CS521 (IAT) Unit 03 – Introduction to Machine Learning </a:t>
            </a:r>
          </a:p>
        </p:txBody>
      </p:sp>
      <p:sp>
        <p:nvSpPr>
          <p:cNvPr id="19" name="TextBox 18"/>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8" name="Picture 17">
              <a:extLst>
                <a:ext uri="{FF2B5EF4-FFF2-40B4-BE49-F238E27FC236}">
                  <a16:creationId xmlns:a16="http://schemas.microsoft.com/office/drawing/2014/main" id="{538C9597-8AB6-41B2-8903-FB3D0B47AD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ate Placeholder 1">
            <a:extLst>
              <a:ext uri="{FF2B5EF4-FFF2-40B4-BE49-F238E27FC236}">
                <a16:creationId xmlns:a16="http://schemas.microsoft.com/office/drawing/2014/main" id="{F2FD45BD-9964-4102-8DE9-72CDDDD20A49}"/>
              </a:ext>
            </a:extLst>
          </p:cNvPr>
          <p:cNvSpPr txBox="1">
            <a:spLocks/>
          </p:cNvSpPr>
          <p:nvPr userDrawn="1"/>
        </p:nvSpPr>
        <p:spPr>
          <a:xfrm>
            <a:off x="924339" y="6602874"/>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cxnSp>
        <p:nvCxnSpPr>
          <p:cNvPr id="13" name="Straight Connector 12">
            <a:extLst>
              <a:ext uri="{FF2B5EF4-FFF2-40B4-BE49-F238E27FC236}">
                <a16:creationId xmlns:a16="http://schemas.microsoft.com/office/drawing/2014/main" id="{86C86632-7EFD-4A64-85B1-0CE7D13E0C97}"/>
              </a:ext>
            </a:extLst>
          </p:cNvPr>
          <p:cNvCxnSpPr/>
          <p:nvPr userDrawn="1"/>
        </p:nvCxnSpPr>
        <p:spPr>
          <a:xfrm>
            <a:off x="86139" y="6605125"/>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2104CS521 (IAT) Unit 03 – Introduction to Machine Learning </a:t>
            </a:r>
          </a:p>
        </p:txBody>
      </p:sp>
      <p:sp>
        <p:nvSpPr>
          <p:cNvPr id="16" name="TextBox 15"/>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2104CS521 (IAT) Unit 03 – Introduction to Machine Learning </a:t>
            </a:r>
          </a:p>
        </p:txBody>
      </p:sp>
      <p:sp>
        <p:nvSpPr>
          <p:cNvPr id="12" name="TextBox 1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
        <p:nvSpPr>
          <p:cNvPr id="2" name="TextBox 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3312311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1177236" y="1556372"/>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8/20/2024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73" r:id="rId8"/>
    <p:sldLayoutId id="2147483691" r:id="rId9"/>
    <p:sldLayoutId id="2147483682"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30.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30.png"/><Relationship Id="rId5" Type="http://schemas.openxmlformats.org/officeDocument/2006/relationships/image" Target="../media/image41.png"/><Relationship Id="rId10" Type="http://schemas.microsoft.com/office/2007/relationships/hdphoto" Target="../media/hdphoto3.wdp"/><Relationship Id="rId4" Type="http://schemas.openxmlformats.org/officeDocument/2006/relationships/image" Target="../media/image40.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9.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8.png"/><Relationship Id="rId5" Type="http://schemas.openxmlformats.org/officeDocument/2006/relationships/image" Target="../media/image41.png"/><Relationship Id="rId10" Type="http://schemas.openxmlformats.org/officeDocument/2006/relationships/image" Target="../media/image47.png"/><Relationship Id="rId4" Type="http://schemas.openxmlformats.org/officeDocument/2006/relationships/image" Target="../media/image40.png"/><Relationship Id="rId9"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9.png"/><Relationship Id="rId5" Type="http://schemas.openxmlformats.org/officeDocument/2006/relationships/image" Target="../media/image41.png"/><Relationship Id="rId10" Type="http://schemas.openxmlformats.org/officeDocument/2006/relationships/image" Target="../media/image48.png"/><Relationship Id="rId4" Type="http://schemas.openxmlformats.org/officeDocument/2006/relationships/image" Target="../media/image40.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9.png"/><Relationship Id="rId5" Type="http://schemas.openxmlformats.org/officeDocument/2006/relationships/image" Target="../media/image41.png"/><Relationship Id="rId10" Type="http://schemas.openxmlformats.org/officeDocument/2006/relationships/image" Target="../media/image48.png"/><Relationship Id="rId4" Type="http://schemas.openxmlformats.org/officeDocument/2006/relationships/image" Target="../media/image40.pn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 Id="rId14" Type="http://schemas.microsoft.com/office/2007/relationships/hdphoto" Target="../media/hdphoto3.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1.jfi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9832286" cy="2578780"/>
          </a:xfrm>
        </p:spPr>
        <p:txBody>
          <a:bodyPr/>
          <a:lstStyle/>
          <a:p>
            <a:r>
              <a:rPr lang="en-US" dirty="0"/>
              <a:t>Unit – 03</a:t>
            </a:r>
            <a:br>
              <a:rPr lang="en-US" dirty="0"/>
            </a:br>
            <a:r>
              <a:rPr lang="en-US" sz="5400" dirty="0"/>
              <a:t>Introduction to Machine Learning </a:t>
            </a:r>
            <a:br>
              <a:rPr lang="en-US" sz="6000" b="0" dirty="0">
                <a:latin typeface="Roboto Condensed Light" panose="02000000000000000000" pitchFamily="2" charset="0"/>
                <a:ea typeface="Roboto Condensed Light" panose="02000000000000000000" pitchFamily="2" charset="0"/>
              </a:rPr>
            </a:b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vaseem.ghada@darshan.ac.in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9879531513</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Master of Computer Application</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a:t>
            </a:r>
            <a:r>
              <a:rPr lang="en-US" dirty="0" err="1"/>
              <a:t>Vaseem</a:t>
            </a:r>
            <a:r>
              <a:rPr lang="en-US" dirty="0"/>
              <a:t> Ghada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 Introduction to Advanced Technologies</a:t>
            </a:r>
          </a:p>
          <a:p>
            <a:r>
              <a:rPr lang="en-US" b="1" dirty="0"/>
              <a:t>2104CS521</a:t>
            </a: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42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262EEC41-AA42-1AA5-6654-78C7218395E2}"/>
              </a:ext>
            </a:extLst>
          </p:cNvPr>
          <p:cNvSpPr>
            <a:spLocks noGrp="1"/>
          </p:cNvSpPr>
          <p:nvPr>
            <p:ph type="title"/>
          </p:nvPr>
        </p:nvSpPr>
        <p:spPr/>
        <p:txBody>
          <a:bodyPr/>
          <a:lstStyle/>
          <a:p>
            <a:r>
              <a:rPr lang="en-IN" dirty="0"/>
              <a:t>ML Terms</a:t>
            </a:r>
          </a:p>
        </p:txBody>
      </p:sp>
      <p:sp>
        <p:nvSpPr>
          <p:cNvPr id="7" name="Content Placeholder 6">
            <a:extLst>
              <a:ext uri="{FF2B5EF4-FFF2-40B4-BE49-F238E27FC236}">
                <a16:creationId xmlns:a16="http://schemas.microsoft.com/office/drawing/2014/main" id="{B39B7148-5B5F-94F5-B9F1-A6734B643786}"/>
              </a:ext>
            </a:extLst>
          </p:cNvPr>
          <p:cNvSpPr>
            <a:spLocks noGrp="1"/>
          </p:cNvSpPr>
          <p:nvPr>
            <p:ph idx="1"/>
          </p:nvPr>
        </p:nvSpPr>
        <p:spPr/>
        <p:txBody>
          <a:bodyPr/>
          <a:lstStyle/>
          <a:p>
            <a:pPr marL="0" indent="0">
              <a:buNone/>
            </a:pPr>
            <a:endParaRPr lang="en-IN" dirty="0"/>
          </a:p>
        </p:txBody>
      </p:sp>
      <p:sp>
        <p:nvSpPr>
          <p:cNvPr id="2" name="Content Placeholder 1">
            <a:extLst>
              <a:ext uri="{FF2B5EF4-FFF2-40B4-BE49-F238E27FC236}">
                <a16:creationId xmlns:a16="http://schemas.microsoft.com/office/drawing/2014/main" id="{A47302E9-C038-6367-D9C5-7F6EABDE3A85}"/>
              </a:ext>
            </a:extLst>
          </p:cNvPr>
          <p:cNvSpPr txBox="1">
            <a:spLocks/>
          </p:cNvSpPr>
          <p:nvPr/>
        </p:nvSpPr>
        <p:spPr>
          <a:xfrm>
            <a:off x="1551989" y="1398131"/>
            <a:ext cx="7410763" cy="558540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A method, function, or series of instructions used to generate a machine learning model. </a:t>
            </a:r>
          </a:p>
          <a:p>
            <a:pPr>
              <a:buClr>
                <a:schemeClr val="accent6"/>
              </a:buClr>
            </a:pPr>
            <a:r>
              <a:rPr lang="en-US" dirty="0"/>
              <a:t>Examples include linear regression, decision trees, support vector machines, and Naïve Bayes.</a:t>
            </a:r>
          </a:p>
          <a:p>
            <a:pPr>
              <a:buClr>
                <a:schemeClr val="accent6"/>
              </a:buClr>
            </a:pPr>
            <a:endParaRPr lang="en-US" dirty="0"/>
          </a:p>
          <a:p>
            <a:pPr>
              <a:buClr>
                <a:schemeClr val="accent6"/>
              </a:buClr>
            </a:pPr>
            <a:r>
              <a:rPr lang="en-US" dirty="0"/>
              <a:t>A Machine Learning Model is the learned program that maps inputs to predictions.</a:t>
            </a:r>
          </a:p>
          <a:p>
            <a:pPr>
              <a:buClr>
                <a:schemeClr val="accent6"/>
              </a:buClr>
            </a:pPr>
            <a:r>
              <a:rPr lang="en-US" dirty="0"/>
              <a:t>A model defines the relationship between features and label. </a:t>
            </a:r>
          </a:p>
          <a:p>
            <a:pPr>
              <a:buClr>
                <a:schemeClr val="accent6"/>
              </a:buClr>
            </a:pPr>
            <a:r>
              <a:rPr lang="en-US" dirty="0"/>
              <a:t>Models are created/learned when you train an algorithm on a dataset.</a:t>
            </a:r>
          </a:p>
        </p:txBody>
      </p:sp>
      <p:grpSp>
        <p:nvGrpSpPr>
          <p:cNvPr id="3" name="Group 2">
            <a:extLst>
              <a:ext uri="{FF2B5EF4-FFF2-40B4-BE49-F238E27FC236}">
                <a16:creationId xmlns:a16="http://schemas.microsoft.com/office/drawing/2014/main" id="{98CCD509-2790-8497-5EDA-89FDABBF9EAE}"/>
              </a:ext>
            </a:extLst>
          </p:cNvPr>
          <p:cNvGrpSpPr/>
          <p:nvPr/>
        </p:nvGrpSpPr>
        <p:grpSpPr>
          <a:xfrm>
            <a:off x="401230" y="1642107"/>
            <a:ext cx="1123864" cy="1080000"/>
            <a:chOff x="6339254" y="904356"/>
            <a:chExt cx="1123864" cy="1080000"/>
          </a:xfrm>
        </p:grpSpPr>
        <p:sp>
          <p:nvSpPr>
            <p:cNvPr id="4" name="Snip Diagonal Corner Rectangle 6">
              <a:extLst>
                <a:ext uri="{FF2B5EF4-FFF2-40B4-BE49-F238E27FC236}">
                  <a16:creationId xmlns:a16="http://schemas.microsoft.com/office/drawing/2014/main" id="{C0963DBC-ADB1-94F7-DD24-EA2002B5D19E}"/>
                </a:ext>
              </a:extLst>
            </p:cNvPr>
            <p:cNvSpPr/>
            <p:nvPr/>
          </p:nvSpPr>
          <p:spPr>
            <a:xfrm>
              <a:off x="6339254" y="904356"/>
              <a:ext cx="1123864" cy="1080000"/>
            </a:xfrm>
            <a:prstGeom prst="snip2DiagRect">
              <a:avLst/>
            </a:prstGeom>
            <a:gradFill flip="none" rotWithShape="1">
              <a:gsLst>
                <a:gs pos="66000">
                  <a:schemeClr val="accent4">
                    <a:lumMod val="75000"/>
                  </a:schemeClr>
                </a:gs>
                <a:gs pos="0">
                  <a:schemeClr val="accent4"/>
                </a:gs>
                <a:gs pos="100000">
                  <a:schemeClr val="accent4">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309FE19-1435-1ACF-EAA4-F0A6BE993279}"/>
                </a:ext>
              </a:extLst>
            </p:cNvPr>
            <p:cNvPicPr>
              <a:picLocks noChangeAspect="1"/>
            </p:cNvPicPr>
            <p:nvPr/>
          </p:nvPicPr>
          <p:blipFill rotWithShape="1">
            <a:blip r:embed="rId2"/>
            <a:srcRect l="17630" t="15063" r="19552" b="27497"/>
            <a:stretch/>
          </p:blipFill>
          <p:spPr>
            <a:xfrm>
              <a:off x="6393042" y="942548"/>
              <a:ext cx="1005840" cy="974733"/>
            </a:xfrm>
            <a:prstGeom prst="rect">
              <a:avLst/>
            </a:prstGeom>
          </p:spPr>
        </p:pic>
      </p:grpSp>
      <p:sp>
        <p:nvSpPr>
          <p:cNvPr id="6" name="TextBox 5">
            <a:extLst>
              <a:ext uri="{FF2B5EF4-FFF2-40B4-BE49-F238E27FC236}">
                <a16:creationId xmlns:a16="http://schemas.microsoft.com/office/drawing/2014/main" id="{9BB9D131-EBFA-1596-EF27-58326D1513BA}"/>
              </a:ext>
            </a:extLst>
          </p:cNvPr>
          <p:cNvSpPr txBox="1"/>
          <p:nvPr/>
        </p:nvSpPr>
        <p:spPr>
          <a:xfrm>
            <a:off x="131179" y="2733566"/>
            <a:ext cx="1666247" cy="523220"/>
          </a:xfrm>
          <a:prstGeom prst="rect">
            <a:avLst/>
          </a:prstGeom>
          <a:noFill/>
        </p:spPr>
        <p:txBody>
          <a:bodyPr wrap="square" rtlCol="0">
            <a:spAutoFit/>
          </a:bodyPr>
          <a:lstStyle/>
          <a:p>
            <a:pPr algn="ctr"/>
            <a:r>
              <a:rPr lang="en-US" sz="2800" dirty="0">
                <a:solidFill>
                  <a:srgbClr val="FFC000"/>
                </a:solidFill>
              </a:rPr>
              <a:t>Algorithm </a:t>
            </a:r>
          </a:p>
        </p:txBody>
      </p:sp>
      <p:cxnSp>
        <p:nvCxnSpPr>
          <p:cNvPr id="12" name="Straight Connector 11">
            <a:extLst>
              <a:ext uri="{FF2B5EF4-FFF2-40B4-BE49-F238E27FC236}">
                <a16:creationId xmlns:a16="http://schemas.microsoft.com/office/drawing/2014/main" id="{D2A11F22-F2E5-4087-1653-D0E64899E010}"/>
              </a:ext>
            </a:extLst>
          </p:cNvPr>
          <p:cNvCxnSpPr/>
          <p:nvPr/>
        </p:nvCxnSpPr>
        <p:spPr>
          <a:xfrm>
            <a:off x="566103" y="3278928"/>
            <a:ext cx="8229600"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1E0EAFE-FFEA-6F42-F17F-037F6CC553EC}"/>
              </a:ext>
            </a:extLst>
          </p:cNvPr>
          <p:cNvGrpSpPr/>
          <p:nvPr/>
        </p:nvGrpSpPr>
        <p:grpSpPr>
          <a:xfrm>
            <a:off x="401230" y="4048474"/>
            <a:ext cx="1124712" cy="1078992"/>
            <a:chOff x="3671296" y="3101183"/>
            <a:chExt cx="1188720" cy="1097280"/>
          </a:xfrm>
        </p:grpSpPr>
        <p:sp>
          <p:nvSpPr>
            <p:cNvPr id="14" name="Snip Same Side Corner Rectangle 12">
              <a:extLst>
                <a:ext uri="{FF2B5EF4-FFF2-40B4-BE49-F238E27FC236}">
                  <a16:creationId xmlns:a16="http://schemas.microsoft.com/office/drawing/2014/main" id="{A0C12103-9CA4-79FC-AF76-80BA2359CEE1}"/>
                </a:ext>
              </a:extLst>
            </p:cNvPr>
            <p:cNvSpPr/>
            <p:nvPr/>
          </p:nvSpPr>
          <p:spPr>
            <a:xfrm>
              <a:off x="3671296" y="3101183"/>
              <a:ext cx="1188720" cy="1097280"/>
            </a:xfrm>
            <a:prstGeom prst="snip2SameRect">
              <a:avLst/>
            </a:prstGeom>
            <a:solidFill>
              <a:srgbClr val="FD5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12EDBDA-1A03-51F6-1539-0812836E8452}"/>
                </a:ext>
              </a:extLst>
            </p:cNvPr>
            <p:cNvGrpSpPr/>
            <p:nvPr/>
          </p:nvGrpSpPr>
          <p:grpSpPr>
            <a:xfrm>
              <a:off x="3808457" y="3146903"/>
              <a:ext cx="914400" cy="1005840"/>
              <a:chOff x="3808457" y="3146903"/>
              <a:chExt cx="914400" cy="1005840"/>
            </a:xfrm>
          </p:grpSpPr>
          <p:pic>
            <p:nvPicPr>
              <p:cNvPr id="16" name="Picture 15">
                <a:extLst>
                  <a:ext uri="{FF2B5EF4-FFF2-40B4-BE49-F238E27FC236}">
                    <a16:creationId xmlns:a16="http://schemas.microsoft.com/office/drawing/2014/main" id="{9A7CD82A-03C0-5B2D-07F8-8C5A5384A128}"/>
                  </a:ext>
                </a:extLst>
              </p:cNvPr>
              <p:cNvPicPr>
                <a:picLocks noChangeAspect="1"/>
              </p:cNvPicPr>
              <p:nvPr/>
            </p:nvPicPr>
            <p:blipFill rotWithShape="1">
              <a:blip r:embed="rId3"/>
              <a:srcRect l="8526" t="6586" r="9905" b="9335"/>
              <a:stretch/>
            </p:blipFill>
            <p:spPr>
              <a:xfrm>
                <a:off x="3808457" y="3146903"/>
                <a:ext cx="914400" cy="1005840"/>
              </a:xfrm>
              <a:prstGeom prst="rect">
                <a:avLst/>
              </a:prstGeom>
            </p:spPr>
          </p:pic>
          <p:pic>
            <p:nvPicPr>
              <p:cNvPr id="17" name="Picture 16">
                <a:extLst>
                  <a:ext uri="{FF2B5EF4-FFF2-40B4-BE49-F238E27FC236}">
                    <a16:creationId xmlns:a16="http://schemas.microsoft.com/office/drawing/2014/main" id="{70BB8BC1-2910-0ED4-2654-D3972212611B}"/>
                  </a:ext>
                </a:extLst>
              </p:cNvPr>
              <p:cNvPicPr>
                <a:picLocks noChangeAspect="1"/>
              </p:cNvPicPr>
              <p:nvPr/>
            </p:nvPicPr>
            <p:blipFill rotWithShape="1">
              <a:blip r:embed="rId4"/>
              <a:srcRect l="48762" t="10354" r="9827" b="31920"/>
              <a:stretch/>
            </p:blipFill>
            <p:spPr>
              <a:xfrm>
                <a:off x="4098251" y="3463029"/>
                <a:ext cx="334811" cy="498052"/>
              </a:xfrm>
              <a:prstGeom prst="rect">
                <a:avLst/>
              </a:prstGeom>
            </p:spPr>
          </p:pic>
        </p:grpSp>
      </p:grpSp>
      <p:sp>
        <p:nvSpPr>
          <p:cNvPr id="18" name="TextBox 17">
            <a:extLst>
              <a:ext uri="{FF2B5EF4-FFF2-40B4-BE49-F238E27FC236}">
                <a16:creationId xmlns:a16="http://schemas.microsoft.com/office/drawing/2014/main" id="{B58922B1-E131-A3E6-E875-05F2033F1995}"/>
              </a:ext>
            </a:extLst>
          </p:cNvPr>
          <p:cNvSpPr txBox="1"/>
          <p:nvPr/>
        </p:nvSpPr>
        <p:spPr>
          <a:xfrm>
            <a:off x="242948" y="5124843"/>
            <a:ext cx="1440431" cy="523220"/>
          </a:xfrm>
          <a:prstGeom prst="rect">
            <a:avLst/>
          </a:prstGeom>
          <a:noFill/>
        </p:spPr>
        <p:txBody>
          <a:bodyPr wrap="square" rtlCol="0">
            <a:spAutoFit/>
          </a:bodyPr>
          <a:lstStyle/>
          <a:p>
            <a:pPr algn="ctr"/>
            <a:r>
              <a:rPr lang="en-US" sz="2800" dirty="0">
                <a:solidFill>
                  <a:srgbClr val="FFC000"/>
                </a:solidFill>
              </a:rPr>
              <a:t>Model  </a:t>
            </a:r>
          </a:p>
        </p:txBody>
      </p:sp>
    </p:spTree>
    <p:extLst>
      <p:ext uri="{BB962C8B-B14F-4D97-AF65-F5344CB8AC3E}">
        <p14:creationId xmlns:p14="http://schemas.microsoft.com/office/powerpoint/2010/main" val="206166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Right)">
                                      <p:cBhvr>
                                        <p:cTn id="10" dur="1000"/>
                                        <p:tgtEl>
                                          <p:spTgt spid="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Right)">
                                      <p:cBhvr>
                                        <p:cTn id="28" dur="1000"/>
                                        <p:tgtEl>
                                          <p:spTgt spid="13"/>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strips(downRight)">
                                      <p:cBhvr>
                                        <p:cTn id="31" dur="1000"/>
                                        <p:tgtEl>
                                          <p:spTgt spid="18"/>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500"/>
                                        <p:tgtEl>
                                          <p:spTgt spid="2">
                                            <p:txEl>
                                              <p:pRg st="3" end="3"/>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fade">
                                      <p:cBhvr>
                                        <p:cTn id="4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262EEC41-AA42-1AA5-6654-78C7218395E2}"/>
              </a:ext>
            </a:extLst>
          </p:cNvPr>
          <p:cNvSpPr>
            <a:spLocks noGrp="1"/>
          </p:cNvSpPr>
          <p:nvPr>
            <p:ph type="title"/>
          </p:nvPr>
        </p:nvSpPr>
        <p:spPr/>
        <p:txBody>
          <a:bodyPr/>
          <a:lstStyle/>
          <a:p>
            <a:r>
              <a:rPr lang="en-IN" dirty="0"/>
              <a:t>ML Terms</a:t>
            </a:r>
          </a:p>
        </p:txBody>
      </p:sp>
      <p:sp>
        <p:nvSpPr>
          <p:cNvPr id="7" name="Content Placeholder 6">
            <a:extLst>
              <a:ext uri="{FF2B5EF4-FFF2-40B4-BE49-F238E27FC236}">
                <a16:creationId xmlns:a16="http://schemas.microsoft.com/office/drawing/2014/main" id="{B39B7148-5B5F-94F5-B9F1-A6734B643786}"/>
              </a:ext>
            </a:extLst>
          </p:cNvPr>
          <p:cNvSpPr>
            <a:spLocks noGrp="1"/>
          </p:cNvSpPr>
          <p:nvPr>
            <p:ph idx="1"/>
          </p:nvPr>
        </p:nvSpPr>
        <p:spPr/>
        <p:txBody>
          <a:bodyPr/>
          <a:lstStyle/>
          <a:p>
            <a:pPr marL="0" indent="0">
              <a:buNone/>
            </a:pPr>
            <a:endParaRPr lang="en-IN" dirty="0"/>
          </a:p>
        </p:txBody>
      </p:sp>
      <p:sp>
        <p:nvSpPr>
          <p:cNvPr id="2" name="Content Placeholder 1">
            <a:extLst>
              <a:ext uri="{FF2B5EF4-FFF2-40B4-BE49-F238E27FC236}">
                <a16:creationId xmlns:a16="http://schemas.microsoft.com/office/drawing/2014/main" id="{A47302E9-C038-6367-D9C5-7F6EABDE3A85}"/>
              </a:ext>
            </a:extLst>
          </p:cNvPr>
          <p:cNvSpPr txBox="1">
            <a:spLocks/>
          </p:cNvSpPr>
          <p:nvPr/>
        </p:nvSpPr>
        <p:spPr>
          <a:xfrm>
            <a:off x="1636421" y="1272597"/>
            <a:ext cx="7410763" cy="558540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Content Placeholder 1">
            <a:extLst>
              <a:ext uri="{FF2B5EF4-FFF2-40B4-BE49-F238E27FC236}">
                <a16:creationId xmlns:a16="http://schemas.microsoft.com/office/drawing/2014/main" id="{C3177475-9788-D42B-C7D0-C5F5E15C70FE}"/>
              </a:ext>
            </a:extLst>
          </p:cNvPr>
          <p:cNvSpPr txBox="1">
            <a:spLocks/>
          </p:cNvSpPr>
          <p:nvPr/>
        </p:nvSpPr>
        <p:spPr>
          <a:xfrm>
            <a:off x="1636421" y="1272597"/>
            <a:ext cx="7410763" cy="558540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With respect to a dataset, a feature represents an attribute and value combination. </a:t>
            </a:r>
          </a:p>
          <a:p>
            <a:pPr>
              <a:buClr>
                <a:schemeClr val="accent6"/>
              </a:buClr>
            </a:pPr>
            <a:r>
              <a:rPr lang="en-US" dirty="0"/>
              <a:t>A Feature is the input used for prediction or classification. </a:t>
            </a:r>
          </a:p>
          <a:p>
            <a:pPr>
              <a:buClr>
                <a:schemeClr val="accent6"/>
              </a:buClr>
            </a:pPr>
            <a:r>
              <a:rPr lang="en-US" dirty="0"/>
              <a:t>Feature selection is the process of selecting relevant features from a dataset for creating a Machine Learning model.</a:t>
            </a:r>
          </a:p>
          <a:p>
            <a:pPr>
              <a:buClr>
                <a:schemeClr val="accent6"/>
              </a:buClr>
            </a:pPr>
            <a:endParaRPr lang="en-US" dirty="0"/>
          </a:p>
          <a:p>
            <a:pPr>
              <a:buClr>
                <a:schemeClr val="accent6"/>
              </a:buClr>
            </a:pPr>
            <a:r>
              <a:rPr lang="en-US" dirty="0"/>
              <a:t>In supervised learning, a label is the "answer" or "result" portion of an example.</a:t>
            </a:r>
          </a:p>
          <a:p>
            <a:pPr>
              <a:buClr>
                <a:schemeClr val="accent6"/>
              </a:buClr>
            </a:pPr>
            <a:r>
              <a:rPr lang="en-US" dirty="0"/>
              <a:t>Each example in a labeled dataset consists of one or more features and a label.  </a:t>
            </a:r>
          </a:p>
        </p:txBody>
      </p:sp>
      <p:sp>
        <p:nvSpPr>
          <p:cNvPr id="9" name="TextBox 8">
            <a:extLst>
              <a:ext uri="{FF2B5EF4-FFF2-40B4-BE49-F238E27FC236}">
                <a16:creationId xmlns:a16="http://schemas.microsoft.com/office/drawing/2014/main" id="{D54F7529-83FA-D423-1C5C-DBC2381D7157}"/>
              </a:ext>
            </a:extLst>
          </p:cNvPr>
          <p:cNvSpPr txBox="1"/>
          <p:nvPr/>
        </p:nvSpPr>
        <p:spPr>
          <a:xfrm>
            <a:off x="267343" y="2408946"/>
            <a:ext cx="1440431" cy="523220"/>
          </a:xfrm>
          <a:prstGeom prst="rect">
            <a:avLst/>
          </a:prstGeom>
          <a:noFill/>
        </p:spPr>
        <p:txBody>
          <a:bodyPr wrap="square" rtlCol="0">
            <a:spAutoFit/>
          </a:bodyPr>
          <a:lstStyle/>
          <a:p>
            <a:pPr algn="ctr"/>
            <a:r>
              <a:rPr lang="en-US" sz="2800" dirty="0">
                <a:solidFill>
                  <a:srgbClr val="FFC000"/>
                </a:solidFill>
              </a:rPr>
              <a:t>Feature  </a:t>
            </a:r>
          </a:p>
        </p:txBody>
      </p:sp>
      <p:cxnSp>
        <p:nvCxnSpPr>
          <p:cNvPr id="10" name="Straight Connector 9">
            <a:extLst>
              <a:ext uri="{FF2B5EF4-FFF2-40B4-BE49-F238E27FC236}">
                <a16:creationId xmlns:a16="http://schemas.microsoft.com/office/drawing/2014/main" id="{0533B2CB-6954-03B1-1CEB-14B64D35A892}"/>
              </a:ext>
            </a:extLst>
          </p:cNvPr>
          <p:cNvCxnSpPr/>
          <p:nvPr/>
        </p:nvCxnSpPr>
        <p:spPr>
          <a:xfrm>
            <a:off x="784186" y="4180963"/>
            <a:ext cx="8229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7F88AF-F406-704B-CC82-314887900AF2}"/>
              </a:ext>
            </a:extLst>
          </p:cNvPr>
          <p:cNvSpPr txBox="1"/>
          <p:nvPr/>
        </p:nvSpPr>
        <p:spPr>
          <a:xfrm>
            <a:off x="416855" y="5802745"/>
            <a:ext cx="1440431" cy="523220"/>
          </a:xfrm>
          <a:prstGeom prst="rect">
            <a:avLst/>
          </a:prstGeom>
          <a:noFill/>
        </p:spPr>
        <p:txBody>
          <a:bodyPr wrap="square" rtlCol="0">
            <a:spAutoFit/>
          </a:bodyPr>
          <a:lstStyle/>
          <a:p>
            <a:pPr algn="ctr"/>
            <a:r>
              <a:rPr lang="en-US" sz="2800" dirty="0">
                <a:solidFill>
                  <a:srgbClr val="FFC000"/>
                </a:solidFill>
              </a:rPr>
              <a:t>Label  </a:t>
            </a:r>
          </a:p>
        </p:txBody>
      </p:sp>
      <p:grpSp>
        <p:nvGrpSpPr>
          <p:cNvPr id="19" name="Group 18">
            <a:extLst>
              <a:ext uri="{FF2B5EF4-FFF2-40B4-BE49-F238E27FC236}">
                <a16:creationId xmlns:a16="http://schemas.microsoft.com/office/drawing/2014/main" id="{D1CAD2D0-D2DE-36C6-C942-1C0736273509}"/>
              </a:ext>
            </a:extLst>
          </p:cNvPr>
          <p:cNvGrpSpPr/>
          <p:nvPr/>
        </p:nvGrpSpPr>
        <p:grpSpPr>
          <a:xfrm>
            <a:off x="458768" y="1513598"/>
            <a:ext cx="1177652" cy="954846"/>
            <a:chOff x="3753412" y="2677291"/>
            <a:chExt cx="1188720" cy="1188720"/>
          </a:xfrm>
        </p:grpSpPr>
        <p:sp>
          <p:nvSpPr>
            <p:cNvPr id="20" name="Round Diagonal Corner Rectangle 18">
              <a:extLst>
                <a:ext uri="{FF2B5EF4-FFF2-40B4-BE49-F238E27FC236}">
                  <a16:creationId xmlns:a16="http://schemas.microsoft.com/office/drawing/2014/main" id="{D979828C-AA4B-74C5-7597-D9B1118C913A}"/>
                </a:ext>
              </a:extLst>
            </p:cNvPr>
            <p:cNvSpPr/>
            <p:nvPr/>
          </p:nvSpPr>
          <p:spPr>
            <a:xfrm>
              <a:off x="3753412" y="2723011"/>
              <a:ext cx="1188720" cy="109728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1" name="Picture 20">
              <a:extLst>
                <a:ext uri="{FF2B5EF4-FFF2-40B4-BE49-F238E27FC236}">
                  <a16:creationId xmlns:a16="http://schemas.microsoft.com/office/drawing/2014/main" id="{9BFDA6F8-1991-F353-DE42-C3BA957D405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53412" y="2677291"/>
              <a:ext cx="1162537" cy="1188720"/>
            </a:xfrm>
            <a:prstGeom prst="rect">
              <a:avLst/>
            </a:prstGeom>
          </p:spPr>
        </p:pic>
      </p:grpSp>
      <p:grpSp>
        <p:nvGrpSpPr>
          <p:cNvPr id="22" name="Group 21">
            <a:extLst>
              <a:ext uri="{FF2B5EF4-FFF2-40B4-BE49-F238E27FC236}">
                <a16:creationId xmlns:a16="http://schemas.microsoft.com/office/drawing/2014/main" id="{E5386B24-7553-6C89-52FB-457D3F98922A}"/>
              </a:ext>
            </a:extLst>
          </p:cNvPr>
          <p:cNvGrpSpPr/>
          <p:nvPr/>
        </p:nvGrpSpPr>
        <p:grpSpPr>
          <a:xfrm>
            <a:off x="549392" y="4978717"/>
            <a:ext cx="1158381" cy="702636"/>
            <a:chOff x="4443991" y="1663817"/>
            <a:chExt cx="1124712" cy="998171"/>
          </a:xfrm>
        </p:grpSpPr>
        <p:sp>
          <p:nvSpPr>
            <p:cNvPr id="23" name="Teardrop 22">
              <a:extLst>
                <a:ext uri="{FF2B5EF4-FFF2-40B4-BE49-F238E27FC236}">
                  <a16:creationId xmlns:a16="http://schemas.microsoft.com/office/drawing/2014/main" id="{8A62766C-9E6A-6977-67F3-CFA2D6CEE3AF}"/>
                </a:ext>
              </a:extLst>
            </p:cNvPr>
            <p:cNvSpPr/>
            <p:nvPr/>
          </p:nvSpPr>
          <p:spPr>
            <a:xfrm rot="13487575">
              <a:off x="4443991" y="1663817"/>
              <a:ext cx="1124712" cy="998171"/>
            </a:xfrm>
            <a:prstGeom prst="teardrop">
              <a:avLst/>
            </a:prstGeom>
            <a:gradFill flip="none" rotWithShape="1">
              <a:gsLst>
                <a:gs pos="66000">
                  <a:schemeClr val="accent4">
                    <a:lumMod val="75000"/>
                  </a:schemeClr>
                </a:gs>
                <a:gs pos="0">
                  <a:schemeClr val="accent4"/>
                </a:gs>
                <a:gs pos="100000">
                  <a:schemeClr val="accent4">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C2C10A0D-B364-679D-76A3-B91ABAEBFBA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71961" y="1717535"/>
              <a:ext cx="640080" cy="889601"/>
            </a:xfrm>
            <a:prstGeom prst="rect">
              <a:avLst/>
            </a:prstGeom>
          </p:spPr>
        </p:pic>
      </p:grpSp>
    </p:spTree>
    <p:extLst>
      <p:ext uri="{BB962C8B-B14F-4D97-AF65-F5344CB8AC3E}">
        <p14:creationId xmlns:p14="http://schemas.microsoft.com/office/powerpoint/2010/main" val="14081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Right)">
                                      <p:cBhvr>
                                        <p:cTn id="12" dur="1000"/>
                                        <p:tgtEl>
                                          <p:spTgt spid="19"/>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Right)">
                                      <p:cBhvr>
                                        <p:cTn id="15" dur="1000"/>
                                        <p:tgtEl>
                                          <p:spTgt spid="9"/>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fade">
                                      <p:cBhvr>
                                        <p:cTn id="23" dur="500"/>
                                        <p:tgtEl>
                                          <p:spTgt spid="8">
                                            <p:txEl>
                                              <p:pRg st="1" end="1"/>
                                            </p:txEl>
                                          </p:spTgt>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strips(downRight)">
                                      <p:cBhvr>
                                        <p:cTn id="37" dur="500"/>
                                        <p:tgtEl>
                                          <p:spTgt spid="22"/>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strips(downRight)">
                                      <p:cBhvr>
                                        <p:cTn id="40" dur="500"/>
                                        <p:tgtEl>
                                          <p:spTgt spid="11"/>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8">
                                            <p:txEl>
                                              <p:pRg st="4" end="4"/>
                                            </p:txEl>
                                          </p:spTgt>
                                        </p:tgtEl>
                                        <p:attrNameLst>
                                          <p:attrName>style.visibility</p:attrName>
                                        </p:attrNameLst>
                                      </p:cBhvr>
                                      <p:to>
                                        <p:strVal val="visible"/>
                                      </p:to>
                                    </p:set>
                                    <p:animEffect transition="in" filter="fade">
                                      <p:cBhvr>
                                        <p:cTn id="44" dur="500"/>
                                        <p:tgtEl>
                                          <p:spTgt spid="8">
                                            <p:txEl>
                                              <p:pRg st="4" end="4"/>
                                            </p:txEl>
                                          </p:spTgt>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8">
                                            <p:txEl>
                                              <p:pRg st="5" end="5"/>
                                            </p:txEl>
                                          </p:spTgt>
                                        </p:tgtEl>
                                        <p:attrNameLst>
                                          <p:attrName>style.visibility</p:attrName>
                                        </p:attrNameLst>
                                      </p:cBhvr>
                                      <p:to>
                                        <p:strVal val="visible"/>
                                      </p:to>
                                    </p:set>
                                    <p:animEffect transition="in" filter="fade">
                                      <p:cBhvr>
                                        <p:cTn id="4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262EEC41-AA42-1AA5-6654-78C7218395E2}"/>
              </a:ext>
            </a:extLst>
          </p:cNvPr>
          <p:cNvSpPr>
            <a:spLocks noGrp="1"/>
          </p:cNvSpPr>
          <p:nvPr>
            <p:ph type="title"/>
          </p:nvPr>
        </p:nvSpPr>
        <p:spPr/>
        <p:txBody>
          <a:bodyPr/>
          <a:lstStyle/>
          <a:p>
            <a:r>
              <a:rPr lang="en-IN" dirty="0"/>
              <a:t>ML Terms</a:t>
            </a:r>
          </a:p>
        </p:txBody>
      </p:sp>
      <p:sp>
        <p:nvSpPr>
          <p:cNvPr id="3" name="Content Placeholder 1">
            <a:extLst>
              <a:ext uri="{FF2B5EF4-FFF2-40B4-BE49-F238E27FC236}">
                <a16:creationId xmlns:a16="http://schemas.microsoft.com/office/drawing/2014/main" id="{611AAB96-47BA-001D-0664-CD484A4A6169}"/>
              </a:ext>
            </a:extLst>
          </p:cNvPr>
          <p:cNvSpPr>
            <a:spLocks noGrp="1"/>
          </p:cNvSpPr>
          <p:nvPr>
            <p:ph idx="1"/>
          </p:nvPr>
        </p:nvSpPr>
        <p:spPr>
          <a:xfrm>
            <a:off x="1474496" y="845681"/>
            <a:ext cx="7410763" cy="5585402"/>
          </a:xfrm>
        </p:spPr>
        <p:txBody>
          <a:bodyPr>
            <a:normAutofit/>
          </a:bodyPr>
          <a:lstStyle/>
          <a:p>
            <a:pPr>
              <a:buClr>
                <a:schemeClr val="accent6"/>
              </a:buClr>
            </a:pPr>
            <a:r>
              <a:rPr lang="en-US" dirty="0"/>
              <a:t>Training means creating or learning the model. </a:t>
            </a:r>
          </a:p>
          <a:p>
            <a:pPr>
              <a:buClr>
                <a:schemeClr val="accent6"/>
              </a:buClr>
            </a:pPr>
            <a:r>
              <a:rPr lang="en-US" dirty="0"/>
              <a:t>During training the model is given labeled examples. </a:t>
            </a:r>
          </a:p>
          <a:p>
            <a:pPr>
              <a:buClr>
                <a:schemeClr val="accent6"/>
              </a:buClr>
            </a:pPr>
            <a:r>
              <a:rPr lang="en-US" dirty="0"/>
              <a:t>Training enables the model to gradually learn the relationships between features and label. </a:t>
            </a:r>
          </a:p>
          <a:p>
            <a:pPr>
              <a:buClr>
                <a:schemeClr val="accent6"/>
              </a:buClr>
            </a:pPr>
            <a:r>
              <a:rPr lang="en-US" dirty="0"/>
              <a:t>Training Set is a set of observations used to generate machine learning models.</a:t>
            </a:r>
          </a:p>
          <a:p>
            <a:pPr>
              <a:buClr>
                <a:schemeClr val="accent6"/>
              </a:buClr>
            </a:pPr>
            <a:endParaRPr lang="en-US" dirty="0"/>
          </a:p>
          <a:p>
            <a:pPr>
              <a:buClr>
                <a:schemeClr val="accent6"/>
              </a:buClr>
            </a:pPr>
            <a:r>
              <a:rPr lang="en-US" dirty="0"/>
              <a:t>Testing means applying the trained model to unlabeled examples. </a:t>
            </a:r>
          </a:p>
          <a:p>
            <a:pPr>
              <a:buClr>
                <a:schemeClr val="accent6"/>
              </a:buClr>
            </a:pPr>
            <a:r>
              <a:rPr lang="en-US" dirty="0"/>
              <a:t>That is, you use the trained model to make useful predictions.</a:t>
            </a:r>
          </a:p>
        </p:txBody>
      </p:sp>
      <p:sp>
        <p:nvSpPr>
          <p:cNvPr id="4" name="TextBox 3">
            <a:extLst>
              <a:ext uri="{FF2B5EF4-FFF2-40B4-BE49-F238E27FC236}">
                <a16:creationId xmlns:a16="http://schemas.microsoft.com/office/drawing/2014/main" id="{B03B2613-9278-1912-9C42-F0E99EFCBE35}"/>
              </a:ext>
            </a:extLst>
          </p:cNvPr>
          <p:cNvSpPr txBox="1"/>
          <p:nvPr/>
        </p:nvSpPr>
        <p:spPr>
          <a:xfrm>
            <a:off x="194791" y="1950620"/>
            <a:ext cx="1440431" cy="954107"/>
          </a:xfrm>
          <a:prstGeom prst="rect">
            <a:avLst/>
          </a:prstGeom>
          <a:noFill/>
        </p:spPr>
        <p:txBody>
          <a:bodyPr wrap="square" rtlCol="0">
            <a:spAutoFit/>
          </a:bodyPr>
          <a:lstStyle/>
          <a:p>
            <a:pPr algn="ctr"/>
            <a:r>
              <a:rPr lang="en-US" sz="2800" dirty="0">
                <a:solidFill>
                  <a:srgbClr val="FFC000"/>
                </a:solidFill>
              </a:rPr>
              <a:t>Training   </a:t>
            </a:r>
          </a:p>
        </p:txBody>
      </p:sp>
      <p:cxnSp>
        <p:nvCxnSpPr>
          <p:cNvPr id="5" name="Straight Connector 4">
            <a:extLst>
              <a:ext uri="{FF2B5EF4-FFF2-40B4-BE49-F238E27FC236}">
                <a16:creationId xmlns:a16="http://schemas.microsoft.com/office/drawing/2014/main" id="{43BDC8DC-38BB-8C17-A502-E43B8FF05793}"/>
              </a:ext>
            </a:extLst>
          </p:cNvPr>
          <p:cNvCxnSpPr/>
          <p:nvPr/>
        </p:nvCxnSpPr>
        <p:spPr>
          <a:xfrm>
            <a:off x="655659" y="3505589"/>
            <a:ext cx="8229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321580-9D1F-CB9D-D673-6A7C454EF2F1}"/>
              </a:ext>
            </a:extLst>
          </p:cNvPr>
          <p:cNvSpPr txBox="1"/>
          <p:nvPr/>
        </p:nvSpPr>
        <p:spPr>
          <a:xfrm>
            <a:off x="148525" y="5255218"/>
            <a:ext cx="1440431" cy="523220"/>
          </a:xfrm>
          <a:prstGeom prst="rect">
            <a:avLst/>
          </a:prstGeom>
          <a:noFill/>
        </p:spPr>
        <p:txBody>
          <a:bodyPr wrap="square" rtlCol="0">
            <a:spAutoFit/>
          </a:bodyPr>
          <a:lstStyle/>
          <a:p>
            <a:pPr algn="ctr"/>
            <a:r>
              <a:rPr lang="en-US" sz="2800" dirty="0">
                <a:solidFill>
                  <a:srgbClr val="FFC000"/>
                </a:solidFill>
              </a:rPr>
              <a:t>Testing  </a:t>
            </a:r>
          </a:p>
        </p:txBody>
      </p:sp>
      <p:grpSp>
        <p:nvGrpSpPr>
          <p:cNvPr id="12" name="Group 11">
            <a:extLst>
              <a:ext uri="{FF2B5EF4-FFF2-40B4-BE49-F238E27FC236}">
                <a16:creationId xmlns:a16="http://schemas.microsoft.com/office/drawing/2014/main" id="{BA56D96D-1A10-175F-71A6-339AD232F14E}"/>
              </a:ext>
            </a:extLst>
          </p:cNvPr>
          <p:cNvGrpSpPr/>
          <p:nvPr/>
        </p:nvGrpSpPr>
        <p:grpSpPr>
          <a:xfrm>
            <a:off x="305124" y="1061638"/>
            <a:ext cx="1151182" cy="958338"/>
            <a:chOff x="4760259" y="1903673"/>
            <a:chExt cx="1369996" cy="1296727"/>
          </a:xfrm>
        </p:grpSpPr>
        <p:sp>
          <p:nvSpPr>
            <p:cNvPr id="13" name="Bevel 15">
              <a:extLst>
                <a:ext uri="{FF2B5EF4-FFF2-40B4-BE49-F238E27FC236}">
                  <a16:creationId xmlns:a16="http://schemas.microsoft.com/office/drawing/2014/main" id="{F683480B-27BF-CB27-4038-8310EE8EC444}"/>
                </a:ext>
              </a:extLst>
            </p:cNvPr>
            <p:cNvSpPr/>
            <p:nvPr/>
          </p:nvSpPr>
          <p:spPr>
            <a:xfrm>
              <a:off x="4760259" y="1903673"/>
              <a:ext cx="1369996" cy="1296727"/>
            </a:xfrm>
            <a:prstGeom prst="bevel">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F6BB41E-D0A0-994A-A587-E2ECD91E2A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915779" y="2009101"/>
              <a:ext cx="1097280" cy="1097280"/>
            </a:xfrm>
            <a:prstGeom prst="rect">
              <a:avLst/>
            </a:prstGeom>
          </p:spPr>
        </p:pic>
      </p:grpSp>
      <p:grpSp>
        <p:nvGrpSpPr>
          <p:cNvPr id="15" name="Group 14">
            <a:extLst>
              <a:ext uri="{FF2B5EF4-FFF2-40B4-BE49-F238E27FC236}">
                <a16:creationId xmlns:a16="http://schemas.microsoft.com/office/drawing/2014/main" id="{D8178C1D-5EAE-434D-13BE-6A410B3D40ED}"/>
              </a:ext>
            </a:extLst>
          </p:cNvPr>
          <p:cNvGrpSpPr/>
          <p:nvPr/>
        </p:nvGrpSpPr>
        <p:grpSpPr>
          <a:xfrm>
            <a:off x="165454" y="4483861"/>
            <a:ext cx="1309042" cy="744597"/>
            <a:chOff x="5724603" y="2575021"/>
            <a:chExt cx="1737360" cy="1080000"/>
          </a:xfrm>
        </p:grpSpPr>
        <p:sp>
          <p:nvSpPr>
            <p:cNvPr id="16" name="Rounded Rectangle 25">
              <a:extLst>
                <a:ext uri="{FF2B5EF4-FFF2-40B4-BE49-F238E27FC236}">
                  <a16:creationId xmlns:a16="http://schemas.microsoft.com/office/drawing/2014/main" id="{9B3F737B-3837-DD96-B81B-93AF8729C54B}"/>
                </a:ext>
              </a:extLst>
            </p:cNvPr>
            <p:cNvSpPr/>
            <p:nvPr/>
          </p:nvSpPr>
          <p:spPr>
            <a:xfrm>
              <a:off x="5724603" y="2575021"/>
              <a:ext cx="1737360" cy="1080000"/>
            </a:xfrm>
            <a:prstGeom prst="roundRect">
              <a:avLst>
                <a:gd name="adj" fmla="val 50000"/>
              </a:avLst>
            </a:prstGeom>
            <a:gradFill flip="none" rotWithShape="1">
              <a:gsLst>
                <a:gs pos="66000">
                  <a:schemeClr val="accent4">
                    <a:lumMod val="75000"/>
                  </a:schemeClr>
                </a:gs>
                <a:gs pos="0">
                  <a:schemeClr val="accent4"/>
                </a:gs>
                <a:gs pos="100000">
                  <a:schemeClr val="accent4">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3EA0E33-A923-82E5-E2FC-EC13EBB62F3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0363" y="2612101"/>
              <a:ext cx="1005840" cy="1005840"/>
            </a:xfrm>
            <a:prstGeom prst="rect">
              <a:avLst/>
            </a:prstGeom>
          </p:spPr>
        </p:pic>
      </p:grpSp>
    </p:spTree>
    <p:extLst>
      <p:ext uri="{BB962C8B-B14F-4D97-AF65-F5344CB8AC3E}">
        <p14:creationId xmlns:p14="http://schemas.microsoft.com/office/powerpoint/2010/main" val="5875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1000"/>
                                        <p:tgtEl>
                                          <p:spTgt spid="12"/>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Right)">
                                      <p:cBhvr>
                                        <p:cTn id="10" dur="1000"/>
                                        <p:tgtEl>
                                          <p:spTgt spid="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strips(downRight)">
                                      <p:cBhvr>
                                        <p:cTn id="36" dur="1000"/>
                                        <p:tgtEl>
                                          <p:spTgt spid="15"/>
                                        </p:tgtEl>
                                      </p:cBhvr>
                                    </p:animEffect>
                                  </p:childTnLst>
                                </p:cTn>
                              </p:par>
                              <p:par>
                                <p:cTn id="37" presetID="18" presetClass="entr" presetSubtype="6"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strips(downRight)">
                                      <p:cBhvr>
                                        <p:cTn id="39" dur="1000"/>
                                        <p:tgtEl>
                                          <p:spTgt spid="6"/>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262EEC41-AA42-1AA5-6654-78C7218395E2}"/>
              </a:ext>
            </a:extLst>
          </p:cNvPr>
          <p:cNvSpPr>
            <a:spLocks noGrp="1"/>
          </p:cNvSpPr>
          <p:nvPr>
            <p:ph type="title"/>
          </p:nvPr>
        </p:nvSpPr>
        <p:spPr/>
        <p:txBody>
          <a:bodyPr/>
          <a:lstStyle/>
          <a:p>
            <a:r>
              <a:rPr lang="en-IN" dirty="0"/>
              <a:t>ML Terms</a:t>
            </a:r>
          </a:p>
        </p:txBody>
      </p:sp>
      <p:sp>
        <p:nvSpPr>
          <p:cNvPr id="2" name="Content Placeholder 1">
            <a:extLst>
              <a:ext uri="{FF2B5EF4-FFF2-40B4-BE49-F238E27FC236}">
                <a16:creationId xmlns:a16="http://schemas.microsoft.com/office/drawing/2014/main" id="{5D4EEF47-08F6-C42F-68D7-23D68C9A26EC}"/>
              </a:ext>
            </a:extLst>
          </p:cNvPr>
          <p:cNvSpPr>
            <a:spLocks noGrp="1"/>
          </p:cNvSpPr>
          <p:nvPr>
            <p:ph idx="1"/>
          </p:nvPr>
        </p:nvSpPr>
        <p:spPr>
          <a:xfrm>
            <a:off x="1670191" y="950456"/>
            <a:ext cx="7410763" cy="5585402"/>
          </a:xfrm>
        </p:spPr>
        <p:txBody>
          <a:bodyPr>
            <a:normAutofit/>
          </a:bodyPr>
          <a:lstStyle/>
          <a:p>
            <a:pPr>
              <a:buClr>
                <a:schemeClr val="accent6"/>
              </a:buClr>
            </a:pPr>
            <a:r>
              <a:rPr lang="en-US" dirty="0"/>
              <a:t>The combination of a dataset with features and a target. </a:t>
            </a:r>
          </a:p>
          <a:p>
            <a:pPr>
              <a:buClr>
                <a:schemeClr val="accent6"/>
              </a:buClr>
            </a:pPr>
            <a:r>
              <a:rPr lang="en-US" dirty="0"/>
              <a:t>Depending on the type of the target, the task can be Classification, Regression, Analysis, Clustering, or Outlier detection.</a:t>
            </a:r>
          </a:p>
          <a:p>
            <a:pPr>
              <a:buClr>
                <a:schemeClr val="accent6"/>
              </a:buClr>
            </a:pPr>
            <a:endParaRPr lang="en-US" dirty="0"/>
          </a:p>
          <a:p>
            <a:pPr>
              <a:buClr>
                <a:schemeClr val="accent6"/>
              </a:buClr>
            </a:pPr>
            <a:r>
              <a:rPr lang="en-US" dirty="0"/>
              <a:t>The Prediction is what the machine learning model “guesses” what the target value should be based on the given features.</a:t>
            </a:r>
          </a:p>
          <a:p>
            <a:endParaRPr lang="en-US" dirty="0"/>
          </a:p>
        </p:txBody>
      </p:sp>
      <p:sp>
        <p:nvSpPr>
          <p:cNvPr id="7" name="TextBox 6">
            <a:extLst>
              <a:ext uri="{FF2B5EF4-FFF2-40B4-BE49-F238E27FC236}">
                <a16:creationId xmlns:a16="http://schemas.microsoft.com/office/drawing/2014/main" id="{CE53F55F-FDFC-2ECE-C49E-10D3D643C70E}"/>
              </a:ext>
            </a:extLst>
          </p:cNvPr>
          <p:cNvSpPr txBox="1"/>
          <p:nvPr/>
        </p:nvSpPr>
        <p:spPr>
          <a:xfrm>
            <a:off x="333346" y="1907955"/>
            <a:ext cx="1440431" cy="954107"/>
          </a:xfrm>
          <a:prstGeom prst="rect">
            <a:avLst/>
          </a:prstGeom>
          <a:noFill/>
        </p:spPr>
        <p:txBody>
          <a:bodyPr wrap="square" rtlCol="0">
            <a:spAutoFit/>
          </a:bodyPr>
          <a:lstStyle/>
          <a:p>
            <a:pPr algn="ctr"/>
            <a:r>
              <a:rPr lang="en-US" sz="2800" dirty="0">
                <a:solidFill>
                  <a:srgbClr val="FFC000"/>
                </a:solidFill>
              </a:rPr>
              <a:t>ML Task</a:t>
            </a:r>
          </a:p>
        </p:txBody>
      </p:sp>
      <p:cxnSp>
        <p:nvCxnSpPr>
          <p:cNvPr id="8" name="Straight Connector 7">
            <a:extLst>
              <a:ext uri="{FF2B5EF4-FFF2-40B4-BE49-F238E27FC236}">
                <a16:creationId xmlns:a16="http://schemas.microsoft.com/office/drawing/2014/main" id="{E2E07932-6BC6-466C-ACF9-8AD202A32C29}"/>
              </a:ext>
            </a:extLst>
          </p:cNvPr>
          <p:cNvCxnSpPr/>
          <p:nvPr/>
        </p:nvCxnSpPr>
        <p:spPr>
          <a:xfrm>
            <a:off x="690995" y="2730703"/>
            <a:ext cx="8229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83393F-4ABD-2179-E7DC-74DD19FC36EC}"/>
              </a:ext>
            </a:extLst>
          </p:cNvPr>
          <p:cNvSpPr txBox="1"/>
          <p:nvPr/>
        </p:nvSpPr>
        <p:spPr>
          <a:xfrm>
            <a:off x="10488" y="4186150"/>
            <a:ext cx="1773777" cy="523220"/>
          </a:xfrm>
          <a:prstGeom prst="rect">
            <a:avLst/>
          </a:prstGeom>
          <a:noFill/>
        </p:spPr>
        <p:txBody>
          <a:bodyPr wrap="square" rtlCol="0">
            <a:spAutoFit/>
          </a:bodyPr>
          <a:lstStyle/>
          <a:p>
            <a:pPr algn="ctr"/>
            <a:r>
              <a:rPr lang="en-US" sz="2800" dirty="0">
                <a:solidFill>
                  <a:srgbClr val="FFC000"/>
                </a:solidFill>
              </a:rPr>
              <a:t>Prediction  </a:t>
            </a:r>
          </a:p>
        </p:txBody>
      </p:sp>
      <p:grpSp>
        <p:nvGrpSpPr>
          <p:cNvPr id="10" name="Group 9">
            <a:extLst>
              <a:ext uri="{FF2B5EF4-FFF2-40B4-BE49-F238E27FC236}">
                <a16:creationId xmlns:a16="http://schemas.microsoft.com/office/drawing/2014/main" id="{2AB367C6-DACE-7324-7A5E-689A978AA706}"/>
              </a:ext>
            </a:extLst>
          </p:cNvPr>
          <p:cNvGrpSpPr/>
          <p:nvPr/>
        </p:nvGrpSpPr>
        <p:grpSpPr>
          <a:xfrm>
            <a:off x="426842" y="984631"/>
            <a:ext cx="1243349" cy="772117"/>
            <a:chOff x="4740966" y="2006093"/>
            <a:chExt cx="1404340" cy="1005840"/>
          </a:xfrm>
        </p:grpSpPr>
        <p:sp>
          <p:nvSpPr>
            <p:cNvPr id="11" name="Round Same Side Corner Rectangle 18">
              <a:extLst>
                <a:ext uri="{FF2B5EF4-FFF2-40B4-BE49-F238E27FC236}">
                  <a16:creationId xmlns:a16="http://schemas.microsoft.com/office/drawing/2014/main" id="{85CDE78F-F6F6-3DC4-1D7B-F2082D3DB2F5}"/>
                </a:ext>
              </a:extLst>
            </p:cNvPr>
            <p:cNvSpPr/>
            <p:nvPr/>
          </p:nvSpPr>
          <p:spPr>
            <a:xfrm>
              <a:off x="4740966" y="2006093"/>
              <a:ext cx="1404340" cy="1005840"/>
            </a:xfrm>
            <a:prstGeom prst="round2Same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B27E51F-249F-A8D3-E71F-0DD84F7D6C1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94496" y="2067908"/>
              <a:ext cx="1097280" cy="882210"/>
            </a:xfrm>
            <a:prstGeom prst="rect">
              <a:avLst/>
            </a:prstGeom>
          </p:spPr>
        </p:pic>
      </p:grpSp>
      <p:grpSp>
        <p:nvGrpSpPr>
          <p:cNvPr id="19" name="Group 18">
            <a:extLst>
              <a:ext uri="{FF2B5EF4-FFF2-40B4-BE49-F238E27FC236}">
                <a16:creationId xmlns:a16="http://schemas.microsoft.com/office/drawing/2014/main" id="{C26D6042-EA92-95B6-57C1-59C3C78E34C0}"/>
              </a:ext>
            </a:extLst>
          </p:cNvPr>
          <p:cNvGrpSpPr/>
          <p:nvPr/>
        </p:nvGrpSpPr>
        <p:grpSpPr>
          <a:xfrm>
            <a:off x="380094" y="3104710"/>
            <a:ext cx="1243349" cy="842185"/>
            <a:chOff x="4760259" y="1984356"/>
            <a:chExt cx="1398494" cy="1080000"/>
          </a:xfrm>
        </p:grpSpPr>
        <p:sp>
          <p:nvSpPr>
            <p:cNvPr id="20" name="Snip and Round Single Corner Rectangle 21">
              <a:extLst>
                <a:ext uri="{FF2B5EF4-FFF2-40B4-BE49-F238E27FC236}">
                  <a16:creationId xmlns:a16="http://schemas.microsoft.com/office/drawing/2014/main" id="{18733B0B-5865-9E1A-5695-577C6B4353DD}"/>
                </a:ext>
              </a:extLst>
            </p:cNvPr>
            <p:cNvSpPr/>
            <p:nvPr/>
          </p:nvSpPr>
          <p:spPr>
            <a:xfrm>
              <a:off x="4760259" y="1984356"/>
              <a:ext cx="1398494" cy="1080000"/>
            </a:xfrm>
            <a:prstGeom prst="snipRoundRect">
              <a:avLst/>
            </a:prstGeom>
            <a:gradFill flip="none" rotWithShape="1">
              <a:gsLst>
                <a:gs pos="66000">
                  <a:schemeClr val="accent4">
                    <a:lumMod val="75000"/>
                  </a:schemeClr>
                </a:gs>
                <a:gs pos="0">
                  <a:schemeClr val="accent4"/>
                </a:gs>
                <a:gs pos="100000">
                  <a:schemeClr val="accent4">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D7D957B-0384-937F-B813-53A75B073C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56586" y="2021436"/>
              <a:ext cx="1005840" cy="1005840"/>
            </a:xfrm>
            <a:prstGeom prst="rect">
              <a:avLst/>
            </a:prstGeom>
          </p:spPr>
        </p:pic>
      </p:grpSp>
    </p:spTree>
    <p:extLst>
      <p:ext uri="{BB962C8B-B14F-4D97-AF65-F5344CB8AC3E}">
        <p14:creationId xmlns:p14="http://schemas.microsoft.com/office/powerpoint/2010/main" val="237044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1000"/>
                                        <p:tgtEl>
                                          <p:spTgt spid="10"/>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Right)">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strips(downRight)">
                                      <p:cBhvr>
                                        <p:cTn id="28" dur="500"/>
                                        <p:tgtEl>
                                          <p:spTgt spid="19"/>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trips(downRight)">
                                      <p:cBhvr>
                                        <p:cTn id="31" dur="500"/>
                                        <p:tgtEl>
                                          <p:spTgt spid="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61BD0C-1935-9C14-FA1A-FC8933F5E4BE}"/>
              </a:ext>
            </a:extLst>
          </p:cNvPr>
          <p:cNvSpPr>
            <a:spLocks noGrp="1"/>
          </p:cNvSpPr>
          <p:nvPr>
            <p:ph type="title"/>
          </p:nvPr>
        </p:nvSpPr>
        <p:spPr/>
        <p:txBody>
          <a:bodyPr/>
          <a:lstStyle/>
          <a:p>
            <a:r>
              <a:rPr lang="en-IN" dirty="0"/>
              <a:t>ML on which types of data</a:t>
            </a:r>
          </a:p>
        </p:txBody>
      </p:sp>
      <p:sp>
        <p:nvSpPr>
          <p:cNvPr id="3" name="Content Placeholder 2">
            <a:extLst>
              <a:ext uri="{FF2B5EF4-FFF2-40B4-BE49-F238E27FC236}">
                <a16:creationId xmlns:a16="http://schemas.microsoft.com/office/drawing/2014/main" id="{537E45DC-871B-FF4A-B52B-2D49395F7E86}"/>
              </a:ext>
            </a:extLst>
          </p:cNvPr>
          <p:cNvSpPr>
            <a:spLocks noGrp="1"/>
          </p:cNvSpPr>
          <p:nvPr>
            <p:ph idx="1"/>
          </p:nvPr>
        </p:nvSpPr>
        <p:spPr/>
        <p:txBody>
          <a:bodyPr/>
          <a:lstStyle/>
          <a:p>
            <a:r>
              <a:rPr lang="en-IN" dirty="0"/>
              <a:t>Database-oriented data sets and applications</a:t>
            </a:r>
          </a:p>
          <a:p>
            <a:r>
              <a:rPr lang="en-IN" dirty="0"/>
              <a:t>Relational database, data warehouse, transactional database</a:t>
            </a:r>
          </a:p>
          <a:p>
            <a:r>
              <a:rPr lang="en-IN" dirty="0"/>
              <a:t>Advanced data sets and advanced applications </a:t>
            </a:r>
          </a:p>
          <a:p>
            <a:pPr lvl="1"/>
            <a:r>
              <a:rPr lang="en-IN" dirty="0"/>
              <a:t>Data streams and sensor data</a:t>
            </a:r>
          </a:p>
          <a:p>
            <a:pPr lvl="1"/>
            <a:r>
              <a:rPr lang="en-IN" dirty="0"/>
              <a:t>Time-series data, temporal data, sequence data (incl. bio-sequences) </a:t>
            </a:r>
          </a:p>
          <a:p>
            <a:pPr lvl="1"/>
            <a:r>
              <a:rPr lang="en-IN" dirty="0"/>
              <a:t>Structure data, graphs, social networks and multi-linked data</a:t>
            </a:r>
          </a:p>
          <a:p>
            <a:pPr lvl="1"/>
            <a:r>
              <a:rPr lang="en-IN" dirty="0"/>
              <a:t>Object-relational databases</a:t>
            </a:r>
          </a:p>
          <a:p>
            <a:pPr lvl="1"/>
            <a:r>
              <a:rPr lang="en-IN" dirty="0"/>
              <a:t>Heterogeneous databases and legacy databases</a:t>
            </a:r>
          </a:p>
          <a:p>
            <a:pPr lvl="1"/>
            <a:r>
              <a:rPr lang="en-IN" dirty="0"/>
              <a:t>Spatial data and spatiotemporal data</a:t>
            </a:r>
          </a:p>
          <a:p>
            <a:pPr lvl="1"/>
            <a:r>
              <a:rPr lang="en-IN" dirty="0"/>
              <a:t>Multimedia database</a:t>
            </a:r>
          </a:p>
          <a:p>
            <a:pPr lvl="1"/>
            <a:r>
              <a:rPr lang="en-IN" dirty="0"/>
              <a:t>Text databases</a:t>
            </a:r>
          </a:p>
          <a:p>
            <a:pPr lvl="1"/>
            <a:r>
              <a:rPr lang="en-IN" dirty="0"/>
              <a:t>The World-Wide Web</a:t>
            </a:r>
          </a:p>
          <a:p>
            <a:endParaRPr lang="en-IN" dirty="0"/>
          </a:p>
        </p:txBody>
      </p:sp>
    </p:spTree>
    <p:extLst>
      <p:ext uri="{BB962C8B-B14F-4D97-AF65-F5344CB8AC3E}">
        <p14:creationId xmlns:p14="http://schemas.microsoft.com/office/powerpoint/2010/main" val="189085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FE41FC72-B25F-2882-58CC-6BDF680973F4}"/>
              </a:ext>
            </a:extLst>
          </p:cNvPr>
          <p:cNvSpPr>
            <a:spLocks noGrp="1"/>
          </p:cNvSpPr>
          <p:nvPr>
            <p:ph type="title"/>
          </p:nvPr>
        </p:nvSpPr>
        <p:spPr/>
        <p:txBody>
          <a:bodyPr/>
          <a:lstStyle/>
          <a:p>
            <a:r>
              <a:rPr lang="en-IN" dirty="0"/>
              <a:t>Classification of ML Techniques</a:t>
            </a:r>
          </a:p>
        </p:txBody>
      </p:sp>
      <p:sp>
        <p:nvSpPr>
          <p:cNvPr id="43" name="Content Placeholder 42">
            <a:extLst>
              <a:ext uri="{FF2B5EF4-FFF2-40B4-BE49-F238E27FC236}">
                <a16:creationId xmlns:a16="http://schemas.microsoft.com/office/drawing/2014/main" id="{C21134E4-0ED3-4147-19AE-70103B8F5CDD}"/>
              </a:ext>
            </a:extLst>
          </p:cNvPr>
          <p:cNvSpPr>
            <a:spLocks noGrp="1"/>
          </p:cNvSpPr>
          <p:nvPr>
            <p:ph idx="1"/>
          </p:nvPr>
        </p:nvSpPr>
        <p:spPr/>
        <p:txBody>
          <a:bodyPr/>
          <a:lstStyle/>
          <a:p>
            <a:endParaRPr lang="en-IN" dirty="0"/>
          </a:p>
        </p:txBody>
      </p:sp>
      <p:sp>
        <p:nvSpPr>
          <p:cNvPr id="2" name="Rounded Rectangle 5">
            <a:extLst>
              <a:ext uri="{FF2B5EF4-FFF2-40B4-BE49-F238E27FC236}">
                <a16:creationId xmlns:a16="http://schemas.microsoft.com/office/drawing/2014/main" id="{1BA56FB8-AC7E-7EE1-321E-0D7637ABFC6C}"/>
              </a:ext>
            </a:extLst>
          </p:cNvPr>
          <p:cNvSpPr/>
          <p:nvPr/>
        </p:nvSpPr>
        <p:spPr>
          <a:xfrm>
            <a:off x="5098677" y="1062318"/>
            <a:ext cx="2191871" cy="1188720"/>
          </a:xfrm>
          <a:prstGeom prst="roundRect">
            <a:avLst/>
          </a:prstGeom>
          <a:solidFill>
            <a:srgbClr val="A19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Machine Learning </a:t>
            </a:r>
          </a:p>
        </p:txBody>
      </p:sp>
      <p:sp>
        <p:nvSpPr>
          <p:cNvPr id="3" name="Rounded Rectangle 6">
            <a:extLst>
              <a:ext uri="{FF2B5EF4-FFF2-40B4-BE49-F238E27FC236}">
                <a16:creationId xmlns:a16="http://schemas.microsoft.com/office/drawing/2014/main" id="{959B65E1-876B-413D-322E-37807B64FD24}"/>
              </a:ext>
            </a:extLst>
          </p:cNvPr>
          <p:cNvSpPr/>
          <p:nvPr/>
        </p:nvSpPr>
        <p:spPr>
          <a:xfrm>
            <a:off x="2463053" y="3180916"/>
            <a:ext cx="2191871" cy="118872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Supervised Learning </a:t>
            </a:r>
          </a:p>
        </p:txBody>
      </p:sp>
      <p:sp>
        <p:nvSpPr>
          <p:cNvPr id="4" name="Rounded Rectangle 7">
            <a:extLst>
              <a:ext uri="{FF2B5EF4-FFF2-40B4-BE49-F238E27FC236}">
                <a16:creationId xmlns:a16="http://schemas.microsoft.com/office/drawing/2014/main" id="{B9B2E636-8029-4E75-3E9B-009EC70F4F9C}"/>
              </a:ext>
            </a:extLst>
          </p:cNvPr>
          <p:cNvSpPr/>
          <p:nvPr/>
        </p:nvSpPr>
        <p:spPr>
          <a:xfrm>
            <a:off x="5098677" y="3180916"/>
            <a:ext cx="2191871" cy="1188720"/>
          </a:xfrm>
          <a:prstGeom prst="roundRect">
            <a:avLst/>
          </a:prstGeom>
          <a:solidFill>
            <a:srgbClr val="F1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Unsupervised Learning </a:t>
            </a:r>
          </a:p>
        </p:txBody>
      </p:sp>
      <p:sp>
        <p:nvSpPr>
          <p:cNvPr id="5" name="Rounded Rectangle 8">
            <a:extLst>
              <a:ext uri="{FF2B5EF4-FFF2-40B4-BE49-F238E27FC236}">
                <a16:creationId xmlns:a16="http://schemas.microsoft.com/office/drawing/2014/main" id="{36CDBB25-F8FE-2037-C612-8809FBA25526}"/>
              </a:ext>
            </a:extLst>
          </p:cNvPr>
          <p:cNvSpPr/>
          <p:nvPr/>
        </p:nvSpPr>
        <p:spPr>
          <a:xfrm>
            <a:off x="7734301" y="3180916"/>
            <a:ext cx="2191871" cy="118872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Reinforcement Learning </a:t>
            </a:r>
          </a:p>
        </p:txBody>
      </p:sp>
      <p:cxnSp>
        <p:nvCxnSpPr>
          <p:cNvPr id="6" name="Straight Connector 5">
            <a:extLst>
              <a:ext uri="{FF2B5EF4-FFF2-40B4-BE49-F238E27FC236}">
                <a16:creationId xmlns:a16="http://schemas.microsoft.com/office/drawing/2014/main" id="{BC414A2D-2E2A-FC60-937E-F035F3364288}"/>
              </a:ext>
            </a:extLst>
          </p:cNvPr>
          <p:cNvCxnSpPr>
            <a:stCxn id="2" idx="2"/>
            <a:endCxn id="4" idx="0"/>
          </p:cNvCxnSpPr>
          <p:nvPr/>
        </p:nvCxnSpPr>
        <p:spPr>
          <a:xfrm>
            <a:off x="6194612" y="2251038"/>
            <a:ext cx="0" cy="929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600F099-7582-11D3-F98C-C3F1C9044C68}"/>
              </a:ext>
            </a:extLst>
          </p:cNvPr>
          <p:cNvCxnSpPr>
            <a:endCxn id="3" idx="0"/>
          </p:cNvCxnSpPr>
          <p:nvPr/>
        </p:nvCxnSpPr>
        <p:spPr>
          <a:xfrm>
            <a:off x="3558986" y="2622176"/>
            <a:ext cx="2" cy="5587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F5AFE4D-BF54-90A5-E203-DAA6B926007C}"/>
              </a:ext>
            </a:extLst>
          </p:cNvPr>
          <p:cNvCxnSpPr>
            <a:endCxn id="5" idx="0"/>
          </p:cNvCxnSpPr>
          <p:nvPr/>
        </p:nvCxnSpPr>
        <p:spPr>
          <a:xfrm>
            <a:off x="8830236" y="2622176"/>
            <a:ext cx="1" cy="5587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06ED9B-14D6-179D-C50A-32F06E35ECF3}"/>
              </a:ext>
            </a:extLst>
          </p:cNvPr>
          <p:cNvCxnSpPr/>
          <p:nvPr/>
        </p:nvCxnSpPr>
        <p:spPr>
          <a:xfrm flipV="1">
            <a:off x="3558987" y="2622175"/>
            <a:ext cx="52712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D011989-D187-0114-1012-A206DC184571}"/>
              </a:ext>
            </a:extLst>
          </p:cNvPr>
          <p:cNvSpPr txBox="1"/>
          <p:nvPr/>
        </p:nvSpPr>
        <p:spPr>
          <a:xfrm>
            <a:off x="2463053" y="4687867"/>
            <a:ext cx="2191871" cy="707886"/>
          </a:xfrm>
          <a:prstGeom prst="rect">
            <a:avLst/>
          </a:prstGeom>
          <a:noFill/>
        </p:spPr>
        <p:txBody>
          <a:bodyPr wrap="square" rtlCol="0">
            <a:spAutoFit/>
          </a:bodyPr>
          <a:lstStyle/>
          <a:p>
            <a:r>
              <a:rPr lang="en-US" sz="2000" dirty="0"/>
              <a:t>Task driven / predict next value</a:t>
            </a:r>
          </a:p>
        </p:txBody>
      </p:sp>
      <p:pic>
        <p:nvPicPr>
          <p:cNvPr id="11" name="Picture 10">
            <a:extLst>
              <a:ext uri="{FF2B5EF4-FFF2-40B4-BE49-F238E27FC236}">
                <a16:creationId xmlns:a16="http://schemas.microsoft.com/office/drawing/2014/main" id="{6E5783C3-6CD4-2906-FC98-BEC2A6C62756}"/>
              </a:ext>
            </a:extLst>
          </p:cNvPr>
          <p:cNvPicPr>
            <a:picLocks noChangeAspect="1"/>
          </p:cNvPicPr>
          <p:nvPr/>
        </p:nvPicPr>
        <p:blipFill>
          <a:blip r:embed="rId2"/>
          <a:stretch>
            <a:fillRect/>
          </a:stretch>
        </p:blipFill>
        <p:spPr>
          <a:xfrm>
            <a:off x="2975432" y="5481551"/>
            <a:ext cx="1167108" cy="822960"/>
          </a:xfrm>
          <a:prstGeom prst="rect">
            <a:avLst/>
          </a:prstGeom>
        </p:spPr>
      </p:pic>
      <p:sp>
        <p:nvSpPr>
          <p:cNvPr id="12" name="TextBox 11">
            <a:extLst>
              <a:ext uri="{FF2B5EF4-FFF2-40B4-BE49-F238E27FC236}">
                <a16:creationId xmlns:a16="http://schemas.microsoft.com/office/drawing/2014/main" id="{108A6D17-9A7F-E54A-2A69-D8AD9B5445F9}"/>
              </a:ext>
            </a:extLst>
          </p:cNvPr>
          <p:cNvSpPr txBox="1"/>
          <p:nvPr/>
        </p:nvSpPr>
        <p:spPr>
          <a:xfrm>
            <a:off x="5098677" y="4687867"/>
            <a:ext cx="2191871" cy="707886"/>
          </a:xfrm>
          <a:prstGeom prst="rect">
            <a:avLst/>
          </a:prstGeom>
          <a:noFill/>
        </p:spPr>
        <p:txBody>
          <a:bodyPr wrap="square" rtlCol="0">
            <a:spAutoFit/>
          </a:bodyPr>
          <a:lstStyle/>
          <a:p>
            <a:r>
              <a:rPr lang="en-US" sz="2000" dirty="0"/>
              <a:t>Data driven / identify clusters</a:t>
            </a:r>
          </a:p>
        </p:txBody>
      </p:sp>
      <p:sp>
        <p:nvSpPr>
          <p:cNvPr id="13" name="TextBox 12">
            <a:extLst>
              <a:ext uri="{FF2B5EF4-FFF2-40B4-BE49-F238E27FC236}">
                <a16:creationId xmlns:a16="http://schemas.microsoft.com/office/drawing/2014/main" id="{22891549-C7B6-A762-5DF7-41E35256A277}"/>
              </a:ext>
            </a:extLst>
          </p:cNvPr>
          <p:cNvSpPr txBox="1"/>
          <p:nvPr/>
        </p:nvSpPr>
        <p:spPr>
          <a:xfrm>
            <a:off x="7734299" y="4687867"/>
            <a:ext cx="2286000" cy="707886"/>
          </a:xfrm>
          <a:prstGeom prst="rect">
            <a:avLst/>
          </a:prstGeom>
          <a:noFill/>
        </p:spPr>
        <p:txBody>
          <a:bodyPr wrap="square" rtlCol="0">
            <a:spAutoFit/>
          </a:bodyPr>
          <a:lstStyle/>
          <a:p>
            <a:r>
              <a:rPr lang="en-US" sz="2000" dirty="0"/>
              <a:t>Learn from mistakes</a:t>
            </a:r>
          </a:p>
        </p:txBody>
      </p:sp>
      <p:pic>
        <p:nvPicPr>
          <p:cNvPr id="14" name="Picture 13">
            <a:extLst>
              <a:ext uri="{FF2B5EF4-FFF2-40B4-BE49-F238E27FC236}">
                <a16:creationId xmlns:a16="http://schemas.microsoft.com/office/drawing/2014/main" id="{DABA15E8-8017-5FD4-5881-C9C8D92334EA}"/>
              </a:ext>
            </a:extLst>
          </p:cNvPr>
          <p:cNvPicPr>
            <a:picLocks noChangeAspect="1"/>
          </p:cNvPicPr>
          <p:nvPr/>
        </p:nvPicPr>
        <p:blipFill rotWithShape="1">
          <a:blip r:embed="rId3">
            <a:clrChange>
              <a:clrFrom>
                <a:srgbClr val="FFFFFF"/>
              </a:clrFrom>
              <a:clrTo>
                <a:srgbClr val="FFFFFF">
                  <a:alpha val="0"/>
                </a:srgbClr>
              </a:clrTo>
            </a:clrChange>
          </a:blip>
          <a:srcRect l="22621" t="17123" r="6490" b="9978"/>
          <a:stretch/>
        </p:blipFill>
        <p:spPr>
          <a:xfrm>
            <a:off x="8098715" y="5338679"/>
            <a:ext cx="1463040" cy="824248"/>
          </a:xfrm>
          <a:prstGeom prst="roundRect">
            <a:avLst/>
          </a:prstGeom>
        </p:spPr>
      </p:pic>
      <p:pic>
        <p:nvPicPr>
          <p:cNvPr id="15" name="Picture 14">
            <a:extLst>
              <a:ext uri="{FF2B5EF4-FFF2-40B4-BE49-F238E27FC236}">
                <a16:creationId xmlns:a16="http://schemas.microsoft.com/office/drawing/2014/main" id="{B8AE72D1-3D27-3455-C5A2-22D0399A6785}"/>
              </a:ext>
            </a:extLst>
          </p:cNvPr>
          <p:cNvPicPr>
            <a:picLocks noChangeAspect="1"/>
          </p:cNvPicPr>
          <p:nvPr/>
        </p:nvPicPr>
        <p:blipFill>
          <a:blip r:embed="rId4"/>
          <a:stretch>
            <a:fillRect/>
          </a:stretch>
        </p:blipFill>
        <p:spPr>
          <a:xfrm>
            <a:off x="5606972" y="5410759"/>
            <a:ext cx="1027313" cy="822960"/>
          </a:xfrm>
          <a:prstGeom prst="rect">
            <a:avLst/>
          </a:prstGeom>
        </p:spPr>
      </p:pic>
    </p:spTree>
    <p:extLst>
      <p:ext uri="{BB962C8B-B14F-4D97-AF65-F5344CB8AC3E}">
        <p14:creationId xmlns:p14="http://schemas.microsoft.com/office/powerpoint/2010/main" val="268353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0"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61BD0C-1935-9C14-FA1A-FC8933F5E4BE}"/>
              </a:ext>
            </a:extLst>
          </p:cNvPr>
          <p:cNvSpPr>
            <a:spLocks noGrp="1"/>
          </p:cNvSpPr>
          <p:nvPr>
            <p:ph type="title"/>
          </p:nvPr>
        </p:nvSpPr>
        <p:spPr/>
        <p:txBody>
          <a:bodyPr/>
          <a:lstStyle/>
          <a:p>
            <a:r>
              <a:rPr lang="en-IN" dirty="0"/>
              <a:t>Classification of ML Techniques</a:t>
            </a:r>
          </a:p>
        </p:txBody>
      </p:sp>
      <p:sp>
        <p:nvSpPr>
          <p:cNvPr id="3" name="Content Placeholder 2">
            <a:extLst>
              <a:ext uri="{FF2B5EF4-FFF2-40B4-BE49-F238E27FC236}">
                <a16:creationId xmlns:a16="http://schemas.microsoft.com/office/drawing/2014/main" id="{537E45DC-871B-FF4A-B52B-2D49395F7E86}"/>
              </a:ext>
            </a:extLst>
          </p:cNvPr>
          <p:cNvSpPr>
            <a:spLocks noGrp="1"/>
          </p:cNvSpPr>
          <p:nvPr>
            <p:ph idx="1"/>
          </p:nvPr>
        </p:nvSpPr>
        <p:spPr/>
        <p:txBody>
          <a:bodyPr/>
          <a:lstStyle/>
          <a:p>
            <a:r>
              <a:rPr lang="en-US" b="1" dirty="0">
                <a:solidFill>
                  <a:schemeClr val="accent6"/>
                </a:solidFill>
              </a:rPr>
              <a:t>Supervised learning </a:t>
            </a:r>
            <a:r>
              <a:rPr lang="en-US" dirty="0"/>
              <a:t>is the types of machine learning in which machines are trained using well "labelled" training data, and on basis of that data, machines predict the output. </a:t>
            </a:r>
          </a:p>
          <a:p>
            <a:r>
              <a:rPr lang="en-US" b="1" dirty="0">
                <a:solidFill>
                  <a:schemeClr val="accent6"/>
                </a:solidFill>
              </a:rPr>
              <a:t>Unsupervised learning </a:t>
            </a:r>
            <a:r>
              <a:rPr lang="en-US" dirty="0"/>
              <a:t>is a type of machine learning in which models are trained using unlabeled dataset and are allowed to act on that data without any supervision.</a:t>
            </a:r>
          </a:p>
          <a:p>
            <a:r>
              <a:rPr lang="en-US" b="1" dirty="0">
                <a:solidFill>
                  <a:schemeClr val="accent6"/>
                </a:solidFill>
              </a:rPr>
              <a:t>Reinforcement learning </a:t>
            </a:r>
            <a:r>
              <a:rPr lang="en-US" dirty="0"/>
              <a:t>is an autonomous, self-teaching system that essentially learns by trial and error. It performs actions with the aim of maximizing rewards, or in other words, it is learning by doing in order to achieve the best outcomes.</a:t>
            </a:r>
            <a:endParaRPr lang="en-IN" dirty="0"/>
          </a:p>
        </p:txBody>
      </p:sp>
    </p:spTree>
    <p:extLst>
      <p:ext uri="{BB962C8B-B14F-4D97-AF65-F5344CB8AC3E}">
        <p14:creationId xmlns:p14="http://schemas.microsoft.com/office/powerpoint/2010/main" val="278211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FE41FC72-B25F-2882-58CC-6BDF680973F4}"/>
              </a:ext>
            </a:extLst>
          </p:cNvPr>
          <p:cNvSpPr>
            <a:spLocks noGrp="1"/>
          </p:cNvSpPr>
          <p:nvPr>
            <p:ph type="title"/>
          </p:nvPr>
        </p:nvSpPr>
        <p:spPr/>
        <p:txBody>
          <a:bodyPr/>
          <a:lstStyle/>
          <a:p>
            <a:r>
              <a:rPr lang="en-IN" dirty="0"/>
              <a:t>Supervised Learning</a:t>
            </a:r>
          </a:p>
        </p:txBody>
      </p:sp>
      <p:sp>
        <p:nvSpPr>
          <p:cNvPr id="16" name="Content Placeholder 1">
            <a:extLst>
              <a:ext uri="{FF2B5EF4-FFF2-40B4-BE49-F238E27FC236}">
                <a16:creationId xmlns:a16="http://schemas.microsoft.com/office/drawing/2014/main" id="{BBC03B52-8136-C25E-4EBE-BF52412E0E46}"/>
              </a:ext>
            </a:extLst>
          </p:cNvPr>
          <p:cNvSpPr>
            <a:spLocks noGrp="1"/>
          </p:cNvSpPr>
          <p:nvPr>
            <p:ph idx="1"/>
          </p:nvPr>
        </p:nvSpPr>
        <p:spPr>
          <a:xfrm>
            <a:off x="369870" y="965772"/>
            <a:ext cx="11455685" cy="5075432"/>
          </a:xfrm>
        </p:spPr>
        <p:txBody>
          <a:bodyPr/>
          <a:lstStyle/>
          <a:p>
            <a:r>
              <a:rPr lang="en-US" dirty="0"/>
              <a:t>Training Dataset </a:t>
            </a:r>
          </a:p>
        </p:txBody>
      </p:sp>
      <p:pic>
        <p:nvPicPr>
          <p:cNvPr id="17" name="Picture 16">
            <a:extLst>
              <a:ext uri="{FF2B5EF4-FFF2-40B4-BE49-F238E27FC236}">
                <a16:creationId xmlns:a16="http://schemas.microsoft.com/office/drawing/2014/main" id="{CF941F9C-CF48-6E86-2D30-BAEB96827B5E}"/>
              </a:ext>
            </a:extLst>
          </p:cNvPr>
          <p:cNvPicPr>
            <a:picLocks noChangeAspect="1"/>
          </p:cNvPicPr>
          <p:nvPr/>
        </p:nvPicPr>
        <p:blipFill>
          <a:blip r:embed="rId2"/>
          <a:stretch>
            <a:fillRect/>
          </a:stretch>
        </p:blipFill>
        <p:spPr>
          <a:xfrm>
            <a:off x="1957243" y="1417630"/>
            <a:ext cx="1025957" cy="1005840"/>
          </a:xfrm>
          <a:prstGeom prst="rect">
            <a:avLst/>
          </a:prstGeom>
        </p:spPr>
      </p:pic>
      <p:pic>
        <p:nvPicPr>
          <p:cNvPr id="18" name="Picture 17">
            <a:extLst>
              <a:ext uri="{FF2B5EF4-FFF2-40B4-BE49-F238E27FC236}">
                <a16:creationId xmlns:a16="http://schemas.microsoft.com/office/drawing/2014/main" id="{3CBC95D1-97AA-70ED-6207-1D2318270B62}"/>
              </a:ext>
            </a:extLst>
          </p:cNvPr>
          <p:cNvPicPr>
            <a:picLocks noChangeAspect="1"/>
          </p:cNvPicPr>
          <p:nvPr/>
        </p:nvPicPr>
        <p:blipFill>
          <a:blip r:embed="rId3"/>
          <a:stretch>
            <a:fillRect/>
          </a:stretch>
        </p:blipFill>
        <p:spPr>
          <a:xfrm>
            <a:off x="1957242" y="2502122"/>
            <a:ext cx="907526" cy="914400"/>
          </a:xfrm>
          <a:prstGeom prst="rect">
            <a:avLst/>
          </a:prstGeom>
        </p:spPr>
      </p:pic>
      <p:pic>
        <p:nvPicPr>
          <p:cNvPr id="19" name="Picture 18">
            <a:extLst>
              <a:ext uri="{FF2B5EF4-FFF2-40B4-BE49-F238E27FC236}">
                <a16:creationId xmlns:a16="http://schemas.microsoft.com/office/drawing/2014/main" id="{DD45576F-03D5-3A2A-6E6B-F9B00D1A22CD}"/>
              </a:ext>
            </a:extLst>
          </p:cNvPr>
          <p:cNvPicPr>
            <a:picLocks noChangeAspect="1"/>
          </p:cNvPicPr>
          <p:nvPr/>
        </p:nvPicPr>
        <p:blipFill>
          <a:blip r:embed="rId4"/>
          <a:stretch>
            <a:fillRect/>
          </a:stretch>
        </p:blipFill>
        <p:spPr>
          <a:xfrm>
            <a:off x="1957242" y="3495175"/>
            <a:ext cx="914400" cy="537883"/>
          </a:xfrm>
          <a:prstGeom prst="rect">
            <a:avLst/>
          </a:prstGeom>
        </p:spPr>
      </p:pic>
      <p:pic>
        <p:nvPicPr>
          <p:cNvPr id="20" name="Picture 19">
            <a:extLst>
              <a:ext uri="{FF2B5EF4-FFF2-40B4-BE49-F238E27FC236}">
                <a16:creationId xmlns:a16="http://schemas.microsoft.com/office/drawing/2014/main" id="{6CD92EE2-4971-B02A-0BE1-F90A0F496DE8}"/>
              </a:ext>
            </a:extLst>
          </p:cNvPr>
          <p:cNvPicPr>
            <a:picLocks noChangeAspect="1"/>
          </p:cNvPicPr>
          <p:nvPr/>
        </p:nvPicPr>
        <p:blipFill>
          <a:blip r:embed="rId5"/>
          <a:stretch>
            <a:fillRect/>
          </a:stretch>
        </p:blipFill>
        <p:spPr>
          <a:xfrm>
            <a:off x="1957242" y="5104762"/>
            <a:ext cx="1005840" cy="574129"/>
          </a:xfrm>
          <a:prstGeom prst="rect">
            <a:avLst/>
          </a:prstGeom>
        </p:spPr>
      </p:pic>
      <p:pic>
        <p:nvPicPr>
          <p:cNvPr id="21" name="Picture 20">
            <a:extLst>
              <a:ext uri="{FF2B5EF4-FFF2-40B4-BE49-F238E27FC236}">
                <a16:creationId xmlns:a16="http://schemas.microsoft.com/office/drawing/2014/main" id="{B4FC63AA-FCC8-43B0-E3B7-E4625E1B2D0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957242" y="4111709"/>
            <a:ext cx="914400" cy="914400"/>
          </a:xfrm>
          <a:prstGeom prst="rect">
            <a:avLst/>
          </a:prstGeom>
        </p:spPr>
      </p:pic>
      <p:pic>
        <p:nvPicPr>
          <p:cNvPr id="22" name="Picture 21">
            <a:extLst>
              <a:ext uri="{FF2B5EF4-FFF2-40B4-BE49-F238E27FC236}">
                <a16:creationId xmlns:a16="http://schemas.microsoft.com/office/drawing/2014/main" id="{71A7F9DD-45B0-6C39-B7DA-121C6BDDEB1D}"/>
              </a:ext>
            </a:extLst>
          </p:cNvPr>
          <p:cNvPicPr>
            <a:picLocks noChangeAspect="1"/>
          </p:cNvPicPr>
          <p:nvPr/>
        </p:nvPicPr>
        <p:blipFill>
          <a:blip r:embed="rId7">
            <a:clrChange>
              <a:clrFrom>
                <a:srgbClr val="FDFDFD"/>
              </a:clrFrom>
              <a:clrTo>
                <a:srgbClr val="FDFDFD">
                  <a:alpha val="0"/>
                </a:srgbClr>
              </a:clrTo>
            </a:clrChange>
          </a:blip>
          <a:stretch>
            <a:fillRect/>
          </a:stretch>
        </p:blipFill>
        <p:spPr>
          <a:xfrm>
            <a:off x="1957242" y="5757541"/>
            <a:ext cx="914400" cy="914400"/>
          </a:xfrm>
          <a:prstGeom prst="rect">
            <a:avLst/>
          </a:prstGeom>
        </p:spPr>
      </p:pic>
      <p:sp>
        <p:nvSpPr>
          <p:cNvPr id="23" name="TextBox 22">
            <a:extLst>
              <a:ext uri="{FF2B5EF4-FFF2-40B4-BE49-F238E27FC236}">
                <a16:creationId xmlns:a16="http://schemas.microsoft.com/office/drawing/2014/main" id="{0D1D1F22-889B-0BDF-02E4-905A57FC6347}"/>
              </a:ext>
            </a:extLst>
          </p:cNvPr>
          <p:cNvSpPr txBox="1"/>
          <p:nvPr/>
        </p:nvSpPr>
        <p:spPr>
          <a:xfrm>
            <a:off x="3614108" y="1689719"/>
            <a:ext cx="973343" cy="461665"/>
          </a:xfrm>
          <a:prstGeom prst="rect">
            <a:avLst/>
          </a:prstGeom>
          <a:noFill/>
        </p:spPr>
        <p:txBody>
          <a:bodyPr wrap="none" rtlCol="0">
            <a:spAutoFit/>
          </a:bodyPr>
          <a:lstStyle/>
          <a:p>
            <a:r>
              <a:rPr lang="en-US" sz="2400" dirty="0"/>
              <a:t>Apple</a:t>
            </a:r>
          </a:p>
        </p:txBody>
      </p:sp>
      <p:sp>
        <p:nvSpPr>
          <p:cNvPr id="24" name="TextBox 23">
            <a:extLst>
              <a:ext uri="{FF2B5EF4-FFF2-40B4-BE49-F238E27FC236}">
                <a16:creationId xmlns:a16="http://schemas.microsoft.com/office/drawing/2014/main" id="{A11FCA74-ECEA-B14C-8FCB-7FD51B2B4BCD}"/>
              </a:ext>
            </a:extLst>
          </p:cNvPr>
          <p:cNvSpPr txBox="1"/>
          <p:nvPr/>
        </p:nvSpPr>
        <p:spPr>
          <a:xfrm>
            <a:off x="3614108" y="2537517"/>
            <a:ext cx="973343" cy="461665"/>
          </a:xfrm>
          <a:prstGeom prst="rect">
            <a:avLst/>
          </a:prstGeom>
          <a:noFill/>
        </p:spPr>
        <p:txBody>
          <a:bodyPr wrap="none" rtlCol="0">
            <a:spAutoFit/>
          </a:bodyPr>
          <a:lstStyle/>
          <a:p>
            <a:r>
              <a:rPr lang="en-US" sz="2400" dirty="0"/>
              <a:t>Apple</a:t>
            </a:r>
          </a:p>
        </p:txBody>
      </p:sp>
      <p:sp>
        <p:nvSpPr>
          <p:cNvPr id="25" name="TextBox 24">
            <a:extLst>
              <a:ext uri="{FF2B5EF4-FFF2-40B4-BE49-F238E27FC236}">
                <a16:creationId xmlns:a16="http://schemas.microsoft.com/office/drawing/2014/main" id="{B8514503-702A-F5AF-84E1-372CB871D968}"/>
              </a:ext>
            </a:extLst>
          </p:cNvPr>
          <p:cNvSpPr txBox="1"/>
          <p:nvPr/>
        </p:nvSpPr>
        <p:spPr>
          <a:xfrm>
            <a:off x="3614108" y="3385315"/>
            <a:ext cx="1247457" cy="461665"/>
          </a:xfrm>
          <a:prstGeom prst="rect">
            <a:avLst/>
          </a:prstGeom>
          <a:noFill/>
        </p:spPr>
        <p:txBody>
          <a:bodyPr wrap="none" rtlCol="0">
            <a:spAutoFit/>
          </a:bodyPr>
          <a:lstStyle/>
          <a:p>
            <a:r>
              <a:rPr lang="en-US" sz="2400" dirty="0"/>
              <a:t>Banana</a:t>
            </a:r>
          </a:p>
        </p:txBody>
      </p:sp>
      <p:sp>
        <p:nvSpPr>
          <p:cNvPr id="26" name="TextBox 25">
            <a:extLst>
              <a:ext uri="{FF2B5EF4-FFF2-40B4-BE49-F238E27FC236}">
                <a16:creationId xmlns:a16="http://schemas.microsoft.com/office/drawing/2014/main" id="{0C4DF5A9-A63A-EF1A-1CF7-1234BD1917FA}"/>
              </a:ext>
            </a:extLst>
          </p:cNvPr>
          <p:cNvSpPr txBox="1"/>
          <p:nvPr/>
        </p:nvSpPr>
        <p:spPr>
          <a:xfrm>
            <a:off x="3614108" y="5080911"/>
            <a:ext cx="1247457" cy="461665"/>
          </a:xfrm>
          <a:prstGeom prst="rect">
            <a:avLst/>
          </a:prstGeom>
          <a:noFill/>
        </p:spPr>
        <p:txBody>
          <a:bodyPr wrap="none" rtlCol="0">
            <a:spAutoFit/>
          </a:bodyPr>
          <a:lstStyle/>
          <a:p>
            <a:r>
              <a:rPr lang="en-US" sz="2400" dirty="0"/>
              <a:t>Banana</a:t>
            </a:r>
          </a:p>
        </p:txBody>
      </p:sp>
      <p:sp>
        <p:nvSpPr>
          <p:cNvPr id="27" name="TextBox 26">
            <a:extLst>
              <a:ext uri="{FF2B5EF4-FFF2-40B4-BE49-F238E27FC236}">
                <a16:creationId xmlns:a16="http://schemas.microsoft.com/office/drawing/2014/main" id="{83829DC6-8DD4-B005-5752-B1404E885AF3}"/>
              </a:ext>
            </a:extLst>
          </p:cNvPr>
          <p:cNvSpPr txBox="1"/>
          <p:nvPr/>
        </p:nvSpPr>
        <p:spPr>
          <a:xfrm>
            <a:off x="3614107" y="4233113"/>
            <a:ext cx="1127232" cy="461665"/>
          </a:xfrm>
          <a:prstGeom prst="rect">
            <a:avLst/>
          </a:prstGeom>
          <a:noFill/>
        </p:spPr>
        <p:txBody>
          <a:bodyPr wrap="none" rtlCol="0">
            <a:spAutoFit/>
          </a:bodyPr>
          <a:lstStyle/>
          <a:p>
            <a:r>
              <a:rPr lang="en-US" sz="2400" dirty="0"/>
              <a:t>Mango</a:t>
            </a:r>
          </a:p>
        </p:txBody>
      </p:sp>
      <p:sp>
        <p:nvSpPr>
          <p:cNvPr id="28" name="TextBox 27">
            <a:extLst>
              <a:ext uri="{FF2B5EF4-FFF2-40B4-BE49-F238E27FC236}">
                <a16:creationId xmlns:a16="http://schemas.microsoft.com/office/drawing/2014/main" id="{24EDBBB1-8A31-1BAC-FCC4-09CBA575D00C}"/>
              </a:ext>
            </a:extLst>
          </p:cNvPr>
          <p:cNvSpPr txBox="1"/>
          <p:nvPr/>
        </p:nvSpPr>
        <p:spPr>
          <a:xfrm>
            <a:off x="3614107" y="5928709"/>
            <a:ext cx="1127232" cy="461665"/>
          </a:xfrm>
          <a:prstGeom prst="rect">
            <a:avLst/>
          </a:prstGeom>
          <a:noFill/>
        </p:spPr>
        <p:txBody>
          <a:bodyPr wrap="none" rtlCol="0">
            <a:spAutoFit/>
          </a:bodyPr>
          <a:lstStyle/>
          <a:p>
            <a:r>
              <a:rPr lang="en-US" sz="2400" dirty="0"/>
              <a:t>Mango</a:t>
            </a:r>
          </a:p>
        </p:txBody>
      </p:sp>
      <p:sp>
        <p:nvSpPr>
          <p:cNvPr id="29" name="Right Brace 28">
            <a:extLst>
              <a:ext uri="{FF2B5EF4-FFF2-40B4-BE49-F238E27FC236}">
                <a16:creationId xmlns:a16="http://schemas.microsoft.com/office/drawing/2014/main" id="{1C50CDA7-E889-39C9-C798-6DDEF1686B41}"/>
              </a:ext>
            </a:extLst>
          </p:cNvPr>
          <p:cNvSpPr/>
          <p:nvPr/>
        </p:nvSpPr>
        <p:spPr>
          <a:xfrm>
            <a:off x="5207000" y="1417631"/>
            <a:ext cx="860778" cy="5070602"/>
          </a:xfrm>
          <a:prstGeom prst="rightBrace">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C5E3E25E-1499-9AE4-A853-66AFCDBE577E}"/>
              </a:ext>
            </a:extLst>
          </p:cNvPr>
          <p:cNvSpPr txBox="1"/>
          <p:nvPr/>
        </p:nvSpPr>
        <p:spPr>
          <a:xfrm>
            <a:off x="6447830" y="3657607"/>
            <a:ext cx="3106941" cy="523220"/>
          </a:xfrm>
          <a:prstGeom prst="rect">
            <a:avLst/>
          </a:prstGeom>
          <a:noFill/>
        </p:spPr>
        <p:txBody>
          <a:bodyPr wrap="none" rtlCol="0">
            <a:spAutoFit/>
          </a:bodyPr>
          <a:lstStyle/>
          <a:p>
            <a:r>
              <a:rPr lang="en-US" sz="2800" dirty="0">
                <a:solidFill>
                  <a:srgbClr val="3413F7"/>
                </a:solidFill>
              </a:rPr>
              <a:t>Labeled examples</a:t>
            </a:r>
          </a:p>
        </p:txBody>
      </p:sp>
    </p:spTree>
    <p:extLst>
      <p:ext uri="{BB962C8B-B14F-4D97-AF65-F5344CB8AC3E}">
        <p14:creationId xmlns:p14="http://schemas.microsoft.com/office/powerpoint/2010/main" val="348058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FCE3797-1D04-1ADB-5E0D-D2C7A1BBF081}"/>
              </a:ext>
            </a:extLst>
          </p:cNvPr>
          <p:cNvSpPr>
            <a:spLocks noGrp="1"/>
          </p:cNvSpPr>
          <p:nvPr>
            <p:ph type="title"/>
          </p:nvPr>
        </p:nvSpPr>
        <p:spPr/>
        <p:txBody>
          <a:bodyPr/>
          <a:lstStyle/>
          <a:p>
            <a:r>
              <a:rPr lang="en-IN" dirty="0"/>
              <a:t>Supervised Learning</a:t>
            </a:r>
          </a:p>
        </p:txBody>
      </p:sp>
      <p:sp>
        <p:nvSpPr>
          <p:cNvPr id="37" name="Content Placeholder 1">
            <a:extLst>
              <a:ext uri="{FF2B5EF4-FFF2-40B4-BE49-F238E27FC236}">
                <a16:creationId xmlns:a16="http://schemas.microsoft.com/office/drawing/2014/main" id="{1ADE2DCE-EEFF-DF9A-6F2F-9F73FE902E9A}"/>
              </a:ext>
            </a:extLst>
          </p:cNvPr>
          <p:cNvSpPr txBox="1">
            <a:spLocks/>
          </p:cNvSpPr>
          <p:nvPr/>
        </p:nvSpPr>
        <p:spPr>
          <a:xfrm>
            <a:off x="369870" y="965772"/>
            <a:ext cx="11455685" cy="507543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Training Dataset </a:t>
            </a:r>
            <a:endParaRPr lang="en-US" dirty="0"/>
          </a:p>
        </p:txBody>
      </p:sp>
      <p:pic>
        <p:nvPicPr>
          <p:cNvPr id="38" name="Picture 37">
            <a:extLst>
              <a:ext uri="{FF2B5EF4-FFF2-40B4-BE49-F238E27FC236}">
                <a16:creationId xmlns:a16="http://schemas.microsoft.com/office/drawing/2014/main" id="{D62CD944-20CB-63E8-FD34-765CEA2A754A}"/>
              </a:ext>
            </a:extLst>
          </p:cNvPr>
          <p:cNvPicPr>
            <a:picLocks noChangeAspect="1"/>
          </p:cNvPicPr>
          <p:nvPr/>
        </p:nvPicPr>
        <p:blipFill>
          <a:blip r:embed="rId2"/>
          <a:stretch>
            <a:fillRect/>
          </a:stretch>
        </p:blipFill>
        <p:spPr>
          <a:xfrm>
            <a:off x="1957243" y="1417630"/>
            <a:ext cx="1025957" cy="1005840"/>
          </a:xfrm>
          <a:prstGeom prst="rect">
            <a:avLst/>
          </a:prstGeom>
        </p:spPr>
      </p:pic>
      <p:pic>
        <p:nvPicPr>
          <p:cNvPr id="39" name="Picture 38">
            <a:extLst>
              <a:ext uri="{FF2B5EF4-FFF2-40B4-BE49-F238E27FC236}">
                <a16:creationId xmlns:a16="http://schemas.microsoft.com/office/drawing/2014/main" id="{D662917A-97DE-4B28-7FDD-79D096B318F0}"/>
              </a:ext>
            </a:extLst>
          </p:cNvPr>
          <p:cNvPicPr>
            <a:picLocks noChangeAspect="1"/>
          </p:cNvPicPr>
          <p:nvPr/>
        </p:nvPicPr>
        <p:blipFill>
          <a:blip r:embed="rId3"/>
          <a:stretch>
            <a:fillRect/>
          </a:stretch>
        </p:blipFill>
        <p:spPr>
          <a:xfrm>
            <a:off x="1957242" y="2502122"/>
            <a:ext cx="907526" cy="914400"/>
          </a:xfrm>
          <a:prstGeom prst="rect">
            <a:avLst/>
          </a:prstGeom>
        </p:spPr>
      </p:pic>
      <p:pic>
        <p:nvPicPr>
          <p:cNvPr id="40" name="Picture 39">
            <a:extLst>
              <a:ext uri="{FF2B5EF4-FFF2-40B4-BE49-F238E27FC236}">
                <a16:creationId xmlns:a16="http://schemas.microsoft.com/office/drawing/2014/main" id="{3CD638BB-6EB4-99AD-B527-8AD84B672B09}"/>
              </a:ext>
            </a:extLst>
          </p:cNvPr>
          <p:cNvPicPr>
            <a:picLocks noChangeAspect="1"/>
          </p:cNvPicPr>
          <p:nvPr/>
        </p:nvPicPr>
        <p:blipFill>
          <a:blip r:embed="rId4"/>
          <a:stretch>
            <a:fillRect/>
          </a:stretch>
        </p:blipFill>
        <p:spPr>
          <a:xfrm>
            <a:off x="1957242" y="3495175"/>
            <a:ext cx="914400" cy="537883"/>
          </a:xfrm>
          <a:prstGeom prst="rect">
            <a:avLst/>
          </a:prstGeom>
        </p:spPr>
      </p:pic>
      <p:pic>
        <p:nvPicPr>
          <p:cNvPr id="41" name="Picture 40">
            <a:extLst>
              <a:ext uri="{FF2B5EF4-FFF2-40B4-BE49-F238E27FC236}">
                <a16:creationId xmlns:a16="http://schemas.microsoft.com/office/drawing/2014/main" id="{AB517B16-2299-8791-96B3-9A9AFF9EE213}"/>
              </a:ext>
            </a:extLst>
          </p:cNvPr>
          <p:cNvPicPr>
            <a:picLocks noChangeAspect="1"/>
          </p:cNvPicPr>
          <p:nvPr/>
        </p:nvPicPr>
        <p:blipFill>
          <a:blip r:embed="rId5"/>
          <a:stretch>
            <a:fillRect/>
          </a:stretch>
        </p:blipFill>
        <p:spPr>
          <a:xfrm>
            <a:off x="1957242" y="5104762"/>
            <a:ext cx="1005840" cy="574129"/>
          </a:xfrm>
          <a:prstGeom prst="rect">
            <a:avLst/>
          </a:prstGeom>
        </p:spPr>
      </p:pic>
      <p:pic>
        <p:nvPicPr>
          <p:cNvPr id="43" name="Picture 42">
            <a:extLst>
              <a:ext uri="{FF2B5EF4-FFF2-40B4-BE49-F238E27FC236}">
                <a16:creationId xmlns:a16="http://schemas.microsoft.com/office/drawing/2014/main" id="{5EE91D91-FDC0-5651-9AA9-B7049D33F30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957242" y="4111709"/>
            <a:ext cx="914400" cy="914400"/>
          </a:xfrm>
          <a:prstGeom prst="rect">
            <a:avLst/>
          </a:prstGeom>
        </p:spPr>
      </p:pic>
      <p:pic>
        <p:nvPicPr>
          <p:cNvPr id="44" name="Picture 43">
            <a:extLst>
              <a:ext uri="{FF2B5EF4-FFF2-40B4-BE49-F238E27FC236}">
                <a16:creationId xmlns:a16="http://schemas.microsoft.com/office/drawing/2014/main" id="{6E70A80D-831F-7874-2204-4D69F010DF0B}"/>
              </a:ext>
            </a:extLst>
          </p:cNvPr>
          <p:cNvPicPr>
            <a:picLocks noChangeAspect="1"/>
          </p:cNvPicPr>
          <p:nvPr/>
        </p:nvPicPr>
        <p:blipFill>
          <a:blip r:embed="rId7">
            <a:clrChange>
              <a:clrFrom>
                <a:srgbClr val="FDFDFD"/>
              </a:clrFrom>
              <a:clrTo>
                <a:srgbClr val="FDFDFD">
                  <a:alpha val="0"/>
                </a:srgbClr>
              </a:clrTo>
            </a:clrChange>
          </a:blip>
          <a:stretch>
            <a:fillRect/>
          </a:stretch>
        </p:blipFill>
        <p:spPr>
          <a:xfrm>
            <a:off x="1957242" y="5757541"/>
            <a:ext cx="914400" cy="914400"/>
          </a:xfrm>
          <a:prstGeom prst="rect">
            <a:avLst/>
          </a:prstGeom>
        </p:spPr>
      </p:pic>
      <p:sp>
        <p:nvSpPr>
          <p:cNvPr id="45" name="TextBox 44">
            <a:extLst>
              <a:ext uri="{FF2B5EF4-FFF2-40B4-BE49-F238E27FC236}">
                <a16:creationId xmlns:a16="http://schemas.microsoft.com/office/drawing/2014/main" id="{2BE8211A-D9DF-0798-07C6-7B43614CE280}"/>
              </a:ext>
            </a:extLst>
          </p:cNvPr>
          <p:cNvSpPr txBox="1"/>
          <p:nvPr/>
        </p:nvSpPr>
        <p:spPr>
          <a:xfrm>
            <a:off x="3614108" y="1689719"/>
            <a:ext cx="973343" cy="461665"/>
          </a:xfrm>
          <a:prstGeom prst="rect">
            <a:avLst/>
          </a:prstGeom>
          <a:noFill/>
        </p:spPr>
        <p:txBody>
          <a:bodyPr wrap="none" rtlCol="0">
            <a:spAutoFit/>
          </a:bodyPr>
          <a:lstStyle/>
          <a:p>
            <a:r>
              <a:rPr lang="en-US" sz="2400" dirty="0"/>
              <a:t>Apple</a:t>
            </a:r>
          </a:p>
        </p:txBody>
      </p:sp>
      <p:sp>
        <p:nvSpPr>
          <p:cNvPr id="46" name="TextBox 45">
            <a:extLst>
              <a:ext uri="{FF2B5EF4-FFF2-40B4-BE49-F238E27FC236}">
                <a16:creationId xmlns:a16="http://schemas.microsoft.com/office/drawing/2014/main" id="{7249FCA7-200A-052D-90E9-2EE096E9AC2E}"/>
              </a:ext>
            </a:extLst>
          </p:cNvPr>
          <p:cNvSpPr txBox="1"/>
          <p:nvPr/>
        </p:nvSpPr>
        <p:spPr>
          <a:xfrm>
            <a:off x="3614108" y="2537517"/>
            <a:ext cx="973343" cy="461665"/>
          </a:xfrm>
          <a:prstGeom prst="rect">
            <a:avLst/>
          </a:prstGeom>
          <a:noFill/>
        </p:spPr>
        <p:txBody>
          <a:bodyPr wrap="none" rtlCol="0">
            <a:spAutoFit/>
          </a:bodyPr>
          <a:lstStyle/>
          <a:p>
            <a:r>
              <a:rPr lang="en-US" sz="2400" dirty="0"/>
              <a:t>Apple</a:t>
            </a:r>
          </a:p>
        </p:txBody>
      </p:sp>
      <p:sp>
        <p:nvSpPr>
          <p:cNvPr id="47" name="TextBox 46">
            <a:extLst>
              <a:ext uri="{FF2B5EF4-FFF2-40B4-BE49-F238E27FC236}">
                <a16:creationId xmlns:a16="http://schemas.microsoft.com/office/drawing/2014/main" id="{4B799E8D-AD71-D49A-E612-A1BDDBD6ED07}"/>
              </a:ext>
            </a:extLst>
          </p:cNvPr>
          <p:cNvSpPr txBox="1"/>
          <p:nvPr/>
        </p:nvSpPr>
        <p:spPr>
          <a:xfrm>
            <a:off x="3614108" y="3385315"/>
            <a:ext cx="1247457" cy="461665"/>
          </a:xfrm>
          <a:prstGeom prst="rect">
            <a:avLst/>
          </a:prstGeom>
          <a:noFill/>
        </p:spPr>
        <p:txBody>
          <a:bodyPr wrap="none" rtlCol="0">
            <a:spAutoFit/>
          </a:bodyPr>
          <a:lstStyle/>
          <a:p>
            <a:r>
              <a:rPr lang="en-US" sz="2400" dirty="0"/>
              <a:t>Banana</a:t>
            </a:r>
          </a:p>
        </p:txBody>
      </p:sp>
      <p:sp>
        <p:nvSpPr>
          <p:cNvPr id="48" name="TextBox 47">
            <a:extLst>
              <a:ext uri="{FF2B5EF4-FFF2-40B4-BE49-F238E27FC236}">
                <a16:creationId xmlns:a16="http://schemas.microsoft.com/office/drawing/2014/main" id="{4F8EE868-09DD-B3DC-37E8-215CA1B4E0E9}"/>
              </a:ext>
            </a:extLst>
          </p:cNvPr>
          <p:cNvSpPr txBox="1"/>
          <p:nvPr/>
        </p:nvSpPr>
        <p:spPr>
          <a:xfrm>
            <a:off x="3614108" y="5080911"/>
            <a:ext cx="1247457" cy="461665"/>
          </a:xfrm>
          <a:prstGeom prst="rect">
            <a:avLst/>
          </a:prstGeom>
          <a:noFill/>
        </p:spPr>
        <p:txBody>
          <a:bodyPr wrap="none" rtlCol="0">
            <a:spAutoFit/>
          </a:bodyPr>
          <a:lstStyle/>
          <a:p>
            <a:r>
              <a:rPr lang="en-US" sz="2400" dirty="0"/>
              <a:t>Banana</a:t>
            </a:r>
          </a:p>
        </p:txBody>
      </p:sp>
      <p:sp>
        <p:nvSpPr>
          <p:cNvPr id="49" name="TextBox 48">
            <a:extLst>
              <a:ext uri="{FF2B5EF4-FFF2-40B4-BE49-F238E27FC236}">
                <a16:creationId xmlns:a16="http://schemas.microsoft.com/office/drawing/2014/main" id="{95166D87-3119-D2CB-25BC-020BEEE2B475}"/>
              </a:ext>
            </a:extLst>
          </p:cNvPr>
          <p:cNvSpPr txBox="1"/>
          <p:nvPr/>
        </p:nvSpPr>
        <p:spPr>
          <a:xfrm>
            <a:off x="3614107" y="4233113"/>
            <a:ext cx="1127232" cy="461665"/>
          </a:xfrm>
          <a:prstGeom prst="rect">
            <a:avLst/>
          </a:prstGeom>
          <a:noFill/>
        </p:spPr>
        <p:txBody>
          <a:bodyPr wrap="none" rtlCol="0">
            <a:spAutoFit/>
          </a:bodyPr>
          <a:lstStyle/>
          <a:p>
            <a:r>
              <a:rPr lang="en-US" sz="2400" dirty="0"/>
              <a:t>Mango</a:t>
            </a:r>
          </a:p>
        </p:txBody>
      </p:sp>
      <p:sp>
        <p:nvSpPr>
          <p:cNvPr id="50" name="TextBox 49">
            <a:extLst>
              <a:ext uri="{FF2B5EF4-FFF2-40B4-BE49-F238E27FC236}">
                <a16:creationId xmlns:a16="http://schemas.microsoft.com/office/drawing/2014/main" id="{8E5C28DD-B092-A691-F279-C7CCBE34347E}"/>
              </a:ext>
            </a:extLst>
          </p:cNvPr>
          <p:cNvSpPr txBox="1"/>
          <p:nvPr/>
        </p:nvSpPr>
        <p:spPr>
          <a:xfrm>
            <a:off x="3614107" y="5928709"/>
            <a:ext cx="1127232" cy="461665"/>
          </a:xfrm>
          <a:prstGeom prst="rect">
            <a:avLst/>
          </a:prstGeom>
          <a:noFill/>
        </p:spPr>
        <p:txBody>
          <a:bodyPr wrap="none" rtlCol="0">
            <a:spAutoFit/>
          </a:bodyPr>
          <a:lstStyle/>
          <a:p>
            <a:r>
              <a:rPr lang="en-US" sz="2400" dirty="0"/>
              <a:t>Mango</a:t>
            </a:r>
          </a:p>
        </p:txBody>
      </p:sp>
      <p:sp>
        <p:nvSpPr>
          <p:cNvPr id="51" name="TextBox 50">
            <a:extLst>
              <a:ext uri="{FF2B5EF4-FFF2-40B4-BE49-F238E27FC236}">
                <a16:creationId xmlns:a16="http://schemas.microsoft.com/office/drawing/2014/main" id="{7A1F3198-7AB7-0634-A284-C9E54700F1BC}"/>
              </a:ext>
            </a:extLst>
          </p:cNvPr>
          <p:cNvSpPr txBox="1"/>
          <p:nvPr/>
        </p:nvSpPr>
        <p:spPr>
          <a:xfrm>
            <a:off x="6347970" y="4523447"/>
            <a:ext cx="1383712" cy="830997"/>
          </a:xfrm>
          <a:prstGeom prst="rect">
            <a:avLst/>
          </a:prstGeom>
          <a:noFill/>
        </p:spPr>
        <p:txBody>
          <a:bodyPr wrap="none" rtlCol="0">
            <a:spAutoFit/>
          </a:bodyPr>
          <a:lstStyle/>
          <a:p>
            <a:r>
              <a:rPr lang="en-US" sz="2400" dirty="0"/>
              <a:t>model/</a:t>
            </a:r>
          </a:p>
          <a:p>
            <a:r>
              <a:rPr lang="en-US" sz="2400" dirty="0"/>
              <a:t>predictor</a:t>
            </a:r>
          </a:p>
        </p:txBody>
      </p:sp>
      <p:sp>
        <p:nvSpPr>
          <p:cNvPr id="52" name="Right Arrow 22">
            <a:extLst>
              <a:ext uri="{FF2B5EF4-FFF2-40B4-BE49-F238E27FC236}">
                <a16:creationId xmlns:a16="http://schemas.microsoft.com/office/drawing/2014/main" id="{8307B3C8-86BB-3370-36EC-79A0F6B3D121}"/>
              </a:ext>
            </a:extLst>
          </p:cNvPr>
          <p:cNvSpPr/>
          <p:nvPr/>
        </p:nvSpPr>
        <p:spPr>
          <a:xfrm>
            <a:off x="4981896" y="3307977"/>
            <a:ext cx="710692" cy="61016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3" name="Picture 52">
            <a:extLst>
              <a:ext uri="{FF2B5EF4-FFF2-40B4-BE49-F238E27FC236}">
                <a16:creationId xmlns:a16="http://schemas.microsoft.com/office/drawing/2014/main" id="{86012A91-3146-E11B-CAFC-7050C12707E7}"/>
              </a:ext>
            </a:extLst>
          </p:cNvPr>
          <p:cNvPicPr>
            <a:picLocks noChangeAspect="1"/>
          </p:cNvPicPr>
          <p:nvPr/>
        </p:nvPicPr>
        <p:blipFill>
          <a:blip r:embed="rId8"/>
          <a:stretch>
            <a:fillRect/>
          </a:stretch>
        </p:blipFill>
        <p:spPr>
          <a:xfrm>
            <a:off x="6033789" y="2830173"/>
            <a:ext cx="1645920" cy="157194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1784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FCE3797-1D04-1ADB-5E0D-D2C7A1BBF081}"/>
              </a:ext>
            </a:extLst>
          </p:cNvPr>
          <p:cNvSpPr>
            <a:spLocks noGrp="1"/>
          </p:cNvSpPr>
          <p:nvPr>
            <p:ph type="title"/>
          </p:nvPr>
        </p:nvSpPr>
        <p:spPr/>
        <p:txBody>
          <a:bodyPr/>
          <a:lstStyle/>
          <a:p>
            <a:r>
              <a:rPr lang="en-IN" dirty="0"/>
              <a:t>Supervised Learning</a:t>
            </a:r>
          </a:p>
        </p:txBody>
      </p:sp>
      <p:sp>
        <p:nvSpPr>
          <p:cNvPr id="2" name="TextBox 1">
            <a:extLst>
              <a:ext uri="{FF2B5EF4-FFF2-40B4-BE49-F238E27FC236}">
                <a16:creationId xmlns:a16="http://schemas.microsoft.com/office/drawing/2014/main" id="{B19F7BCC-7301-65ED-A377-69C6C3EE6490}"/>
              </a:ext>
            </a:extLst>
          </p:cNvPr>
          <p:cNvSpPr txBox="1"/>
          <p:nvPr/>
        </p:nvSpPr>
        <p:spPr>
          <a:xfrm>
            <a:off x="6347970" y="4523447"/>
            <a:ext cx="1383712" cy="830997"/>
          </a:xfrm>
          <a:prstGeom prst="rect">
            <a:avLst/>
          </a:prstGeom>
          <a:noFill/>
        </p:spPr>
        <p:txBody>
          <a:bodyPr wrap="none" rtlCol="0">
            <a:spAutoFit/>
          </a:bodyPr>
          <a:lstStyle/>
          <a:p>
            <a:r>
              <a:rPr lang="en-US" sz="2400" dirty="0"/>
              <a:t>model/</a:t>
            </a:r>
          </a:p>
          <a:p>
            <a:r>
              <a:rPr lang="en-US" sz="2400" dirty="0"/>
              <a:t>predictor</a:t>
            </a:r>
          </a:p>
        </p:txBody>
      </p:sp>
      <p:sp>
        <p:nvSpPr>
          <p:cNvPr id="3" name="Right Arrow 22">
            <a:extLst>
              <a:ext uri="{FF2B5EF4-FFF2-40B4-BE49-F238E27FC236}">
                <a16:creationId xmlns:a16="http://schemas.microsoft.com/office/drawing/2014/main" id="{7D91572B-46AE-D2E1-8552-35E7EFF6FCA6}"/>
              </a:ext>
            </a:extLst>
          </p:cNvPr>
          <p:cNvSpPr/>
          <p:nvPr/>
        </p:nvSpPr>
        <p:spPr>
          <a:xfrm>
            <a:off x="4981896" y="3307977"/>
            <a:ext cx="710692" cy="61016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a:extLst>
              <a:ext uri="{FF2B5EF4-FFF2-40B4-BE49-F238E27FC236}">
                <a16:creationId xmlns:a16="http://schemas.microsoft.com/office/drawing/2014/main" id="{45334269-3B79-417C-EB75-1C934A0859E5}"/>
              </a:ext>
            </a:extLst>
          </p:cNvPr>
          <p:cNvPicPr>
            <a:picLocks noChangeAspect="1"/>
          </p:cNvPicPr>
          <p:nvPr/>
        </p:nvPicPr>
        <p:blipFill>
          <a:blip r:embed="rId2"/>
          <a:stretch>
            <a:fillRect/>
          </a:stretch>
        </p:blipFill>
        <p:spPr>
          <a:xfrm>
            <a:off x="6033789" y="2830173"/>
            <a:ext cx="1645920" cy="157194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5" name="Picture 4">
            <a:extLst>
              <a:ext uri="{FF2B5EF4-FFF2-40B4-BE49-F238E27FC236}">
                <a16:creationId xmlns:a16="http://schemas.microsoft.com/office/drawing/2014/main" id="{7B8F491F-6F29-A979-7517-809118BE2484}"/>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2824595" y="2603407"/>
            <a:ext cx="1816100" cy="2019300"/>
          </a:xfrm>
          <a:prstGeom prst="rect">
            <a:avLst/>
          </a:prstGeom>
        </p:spPr>
      </p:pic>
      <p:sp>
        <p:nvSpPr>
          <p:cNvPr id="6" name="TextBox 5">
            <a:extLst>
              <a:ext uri="{FF2B5EF4-FFF2-40B4-BE49-F238E27FC236}">
                <a16:creationId xmlns:a16="http://schemas.microsoft.com/office/drawing/2014/main" id="{D11B5F76-54E6-2478-227B-22CBFED3F3B1}"/>
              </a:ext>
            </a:extLst>
          </p:cNvPr>
          <p:cNvSpPr txBox="1"/>
          <p:nvPr/>
        </p:nvSpPr>
        <p:spPr>
          <a:xfrm>
            <a:off x="9364275" y="3197556"/>
            <a:ext cx="1476480" cy="830997"/>
          </a:xfrm>
          <a:prstGeom prst="rect">
            <a:avLst/>
          </a:prstGeom>
          <a:noFill/>
        </p:spPr>
        <p:txBody>
          <a:bodyPr wrap="square" rtlCol="0">
            <a:spAutoFit/>
          </a:bodyPr>
          <a:lstStyle/>
          <a:p>
            <a:r>
              <a:rPr lang="en-US" sz="2400" dirty="0">
                <a:solidFill>
                  <a:srgbClr val="3413F7"/>
                </a:solidFill>
              </a:rPr>
              <a:t>Predicted </a:t>
            </a:r>
          </a:p>
          <a:p>
            <a:r>
              <a:rPr lang="en-US" sz="2400" dirty="0">
                <a:solidFill>
                  <a:srgbClr val="3413F7"/>
                </a:solidFill>
              </a:rPr>
              <a:t>label</a:t>
            </a:r>
            <a:endParaRPr lang="en-US" sz="2400" baseline="-25000" dirty="0">
              <a:solidFill>
                <a:srgbClr val="3413F7"/>
              </a:solidFill>
            </a:endParaRPr>
          </a:p>
        </p:txBody>
      </p:sp>
      <p:sp>
        <p:nvSpPr>
          <p:cNvPr id="7" name="Right Arrow 25">
            <a:extLst>
              <a:ext uri="{FF2B5EF4-FFF2-40B4-BE49-F238E27FC236}">
                <a16:creationId xmlns:a16="http://schemas.microsoft.com/office/drawing/2014/main" id="{9F8EFFA3-23E0-11BD-BFE8-159E7FE33207}"/>
              </a:ext>
            </a:extLst>
          </p:cNvPr>
          <p:cNvSpPr/>
          <p:nvPr/>
        </p:nvSpPr>
        <p:spPr>
          <a:xfrm>
            <a:off x="8020910" y="3307977"/>
            <a:ext cx="710692" cy="61016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a16="http://schemas.microsoft.com/office/drawing/2014/main" id="{4C62E989-7C8C-57F0-0131-B1BA67EAD32A}"/>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2768085">
            <a:off x="8856460" y="3339067"/>
            <a:ext cx="659241" cy="626211"/>
          </a:xfrm>
          <a:prstGeom prst="rect">
            <a:avLst/>
          </a:prstGeom>
        </p:spPr>
      </p:pic>
      <p:sp>
        <p:nvSpPr>
          <p:cNvPr id="9" name="TextBox 8">
            <a:extLst>
              <a:ext uri="{FF2B5EF4-FFF2-40B4-BE49-F238E27FC236}">
                <a16:creationId xmlns:a16="http://schemas.microsoft.com/office/drawing/2014/main" id="{2F0403C4-20C7-C5C6-5358-1AE21D181040}"/>
              </a:ext>
            </a:extLst>
          </p:cNvPr>
          <p:cNvSpPr txBox="1"/>
          <p:nvPr/>
        </p:nvSpPr>
        <p:spPr>
          <a:xfrm>
            <a:off x="2995944" y="4622708"/>
            <a:ext cx="1815352" cy="830997"/>
          </a:xfrm>
          <a:prstGeom prst="rect">
            <a:avLst/>
          </a:prstGeom>
          <a:noFill/>
        </p:spPr>
        <p:txBody>
          <a:bodyPr wrap="square" rtlCol="0">
            <a:spAutoFit/>
          </a:bodyPr>
          <a:lstStyle/>
          <a:p>
            <a:r>
              <a:rPr lang="en-US" sz="2400" dirty="0"/>
              <a:t>Testing Data</a:t>
            </a:r>
          </a:p>
        </p:txBody>
      </p:sp>
    </p:spTree>
    <p:extLst>
      <p:ext uri="{BB962C8B-B14F-4D97-AF65-F5344CB8AC3E}">
        <p14:creationId xmlns:p14="http://schemas.microsoft.com/office/powerpoint/2010/main" val="3199476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chemeClr val="accent6"/>
                </a:solidFill>
              </a:rPr>
              <a:t>Introduction</a:t>
            </a:r>
          </a:p>
        </p:txBody>
      </p:sp>
      <p:sp>
        <p:nvSpPr>
          <p:cNvPr id="5" name="Text Placeholder 4"/>
          <p:cNvSpPr>
            <a:spLocks noGrp="1"/>
          </p:cNvSpPr>
          <p:nvPr>
            <p:ph type="body" idx="1"/>
          </p:nvPr>
        </p:nvSpPr>
        <p:spPr/>
        <p:txBody>
          <a:bodyPr/>
          <a:lstStyle/>
          <a:p>
            <a:r>
              <a:rPr lang="en-US" dirty="0"/>
              <a:t>Section - 1</a:t>
            </a:r>
          </a:p>
          <a:p>
            <a:endParaRPr lang="en-US" dirty="0"/>
          </a:p>
        </p:txBody>
      </p:sp>
    </p:spTree>
    <p:extLst>
      <p:ext uri="{BB962C8B-B14F-4D97-AF65-F5344CB8AC3E}">
        <p14:creationId xmlns:p14="http://schemas.microsoft.com/office/powerpoint/2010/main" val="971437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FCE3797-1D04-1ADB-5E0D-D2C7A1BBF081}"/>
              </a:ext>
            </a:extLst>
          </p:cNvPr>
          <p:cNvSpPr>
            <a:spLocks noGrp="1"/>
          </p:cNvSpPr>
          <p:nvPr>
            <p:ph type="title"/>
          </p:nvPr>
        </p:nvSpPr>
        <p:spPr/>
        <p:txBody>
          <a:bodyPr/>
          <a:lstStyle/>
          <a:p>
            <a:r>
              <a:rPr lang="en-IN" dirty="0"/>
              <a:t>Supervised Learning</a:t>
            </a:r>
          </a:p>
        </p:txBody>
      </p:sp>
      <p:pic>
        <p:nvPicPr>
          <p:cNvPr id="10" name="Picture 9">
            <a:extLst>
              <a:ext uri="{FF2B5EF4-FFF2-40B4-BE49-F238E27FC236}">
                <a16:creationId xmlns:a16="http://schemas.microsoft.com/office/drawing/2014/main" id="{F6B30F42-A4FE-AECA-007A-A74DC7A709F8}"/>
              </a:ext>
            </a:extLst>
          </p:cNvPr>
          <p:cNvPicPr>
            <a:picLocks noChangeAspect="1"/>
          </p:cNvPicPr>
          <p:nvPr/>
        </p:nvPicPr>
        <p:blipFill>
          <a:blip r:embed="rId2"/>
          <a:stretch>
            <a:fillRect/>
          </a:stretch>
        </p:blipFill>
        <p:spPr>
          <a:xfrm>
            <a:off x="2004868" y="1185695"/>
            <a:ext cx="1025957" cy="1005840"/>
          </a:xfrm>
          <a:prstGeom prst="rect">
            <a:avLst/>
          </a:prstGeom>
        </p:spPr>
      </p:pic>
      <p:pic>
        <p:nvPicPr>
          <p:cNvPr id="11" name="Picture 10">
            <a:extLst>
              <a:ext uri="{FF2B5EF4-FFF2-40B4-BE49-F238E27FC236}">
                <a16:creationId xmlns:a16="http://schemas.microsoft.com/office/drawing/2014/main" id="{2AFBFB03-A1E8-19FF-2DC4-C6948C0032D5}"/>
              </a:ext>
            </a:extLst>
          </p:cNvPr>
          <p:cNvPicPr>
            <a:picLocks noChangeAspect="1"/>
          </p:cNvPicPr>
          <p:nvPr/>
        </p:nvPicPr>
        <p:blipFill>
          <a:blip r:embed="rId3"/>
          <a:stretch>
            <a:fillRect/>
          </a:stretch>
        </p:blipFill>
        <p:spPr>
          <a:xfrm>
            <a:off x="2004867" y="2270187"/>
            <a:ext cx="907526" cy="914400"/>
          </a:xfrm>
          <a:prstGeom prst="rect">
            <a:avLst/>
          </a:prstGeom>
        </p:spPr>
      </p:pic>
      <p:pic>
        <p:nvPicPr>
          <p:cNvPr id="12" name="Picture 11">
            <a:extLst>
              <a:ext uri="{FF2B5EF4-FFF2-40B4-BE49-F238E27FC236}">
                <a16:creationId xmlns:a16="http://schemas.microsoft.com/office/drawing/2014/main" id="{EE1DBDB0-B40E-010B-7062-3CAC76FD7757}"/>
              </a:ext>
            </a:extLst>
          </p:cNvPr>
          <p:cNvPicPr>
            <a:picLocks noChangeAspect="1"/>
          </p:cNvPicPr>
          <p:nvPr/>
        </p:nvPicPr>
        <p:blipFill>
          <a:blip r:embed="rId4"/>
          <a:stretch>
            <a:fillRect/>
          </a:stretch>
        </p:blipFill>
        <p:spPr>
          <a:xfrm>
            <a:off x="2004867" y="3263240"/>
            <a:ext cx="914400" cy="537883"/>
          </a:xfrm>
          <a:prstGeom prst="rect">
            <a:avLst/>
          </a:prstGeom>
        </p:spPr>
      </p:pic>
      <p:pic>
        <p:nvPicPr>
          <p:cNvPr id="13" name="Picture 12">
            <a:extLst>
              <a:ext uri="{FF2B5EF4-FFF2-40B4-BE49-F238E27FC236}">
                <a16:creationId xmlns:a16="http://schemas.microsoft.com/office/drawing/2014/main" id="{EAEC7985-29E7-6E2B-9A9B-956EA3E5C57B}"/>
              </a:ext>
            </a:extLst>
          </p:cNvPr>
          <p:cNvPicPr>
            <a:picLocks noChangeAspect="1"/>
          </p:cNvPicPr>
          <p:nvPr/>
        </p:nvPicPr>
        <p:blipFill>
          <a:blip r:embed="rId5"/>
          <a:stretch>
            <a:fillRect/>
          </a:stretch>
        </p:blipFill>
        <p:spPr>
          <a:xfrm>
            <a:off x="2004867" y="4872827"/>
            <a:ext cx="1005840" cy="574129"/>
          </a:xfrm>
          <a:prstGeom prst="rect">
            <a:avLst/>
          </a:prstGeom>
        </p:spPr>
      </p:pic>
      <p:pic>
        <p:nvPicPr>
          <p:cNvPr id="14" name="Picture 13">
            <a:extLst>
              <a:ext uri="{FF2B5EF4-FFF2-40B4-BE49-F238E27FC236}">
                <a16:creationId xmlns:a16="http://schemas.microsoft.com/office/drawing/2014/main" id="{04DB04B4-BA24-8D8E-3342-99AB4BAEE98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004867" y="3879774"/>
            <a:ext cx="914400" cy="914400"/>
          </a:xfrm>
          <a:prstGeom prst="rect">
            <a:avLst/>
          </a:prstGeom>
        </p:spPr>
      </p:pic>
      <p:pic>
        <p:nvPicPr>
          <p:cNvPr id="15" name="Picture 14">
            <a:extLst>
              <a:ext uri="{FF2B5EF4-FFF2-40B4-BE49-F238E27FC236}">
                <a16:creationId xmlns:a16="http://schemas.microsoft.com/office/drawing/2014/main" id="{4C167A00-2BF8-82A4-C081-CC9ECF3FDDD8}"/>
              </a:ext>
            </a:extLst>
          </p:cNvPr>
          <p:cNvPicPr>
            <a:picLocks noChangeAspect="1"/>
          </p:cNvPicPr>
          <p:nvPr/>
        </p:nvPicPr>
        <p:blipFill>
          <a:blip r:embed="rId7">
            <a:clrChange>
              <a:clrFrom>
                <a:srgbClr val="FDFDFD"/>
              </a:clrFrom>
              <a:clrTo>
                <a:srgbClr val="FDFDFD">
                  <a:alpha val="0"/>
                </a:srgbClr>
              </a:clrTo>
            </a:clrChange>
          </a:blip>
          <a:stretch>
            <a:fillRect/>
          </a:stretch>
        </p:blipFill>
        <p:spPr>
          <a:xfrm>
            <a:off x="2004867" y="5525606"/>
            <a:ext cx="914400" cy="914400"/>
          </a:xfrm>
          <a:prstGeom prst="rect">
            <a:avLst/>
          </a:prstGeom>
        </p:spPr>
      </p:pic>
      <p:sp>
        <p:nvSpPr>
          <p:cNvPr id="16" name="TextBox 15">
            <a:extLst>
              <a:ext uri="{FF2B5EF4-FFF2-40B4-BE49-F238E27FC236}">
                <a16:creationId xmlns:a16="http://schemas.microsoft.com/office/drawing/2014/main" id="{B7B208DB-3DC3-B967-DF26-4DAFD36417BC}"/>
              </a:ext>
            </a:extLst>
          </p:cNvPr>
          <p:cNvSpPr txBox="1"/>
          <p:nvPr/>
        </p:nvSpPr>
        <p:spPr>
          <a:xfrm>
            <a:off x="3661733" y="1457784"/>
            <a:ext cx="973343" cy="461665"/>
          </a:xfrm>
          <a:prstGeom prst="rect">
            <a:avLst/>
          </a:prstGeom>
          <a:noFill/>
        </p:spPr>
        <p:txBody>
          <a:bodyPr wrap="none" rtlCol="0">
            <a:spAutoFit/>
          </a:bodyPr>
          <a:lstStyle/>
          <a:p>
            <a:r>
              <a:rPr lang="en-US" sz="2400" dirty="0"/>
              <a:t>Apple</a:t>
            </a:r>
          </a:p>
        </p:txBody>
      </p:sp>
      <p:sp>
        <p:nvSpPr>
          <p:cNvPr id="17" name="TextBox 16">
            <a:extLst>
              <a:ext uri="{FF2B5EF4-FFF2-40B4-BE49-F238E27FC236}">
                <a16:creationId xmlns:a16="http://schemas.microsoft.com/office/drawing/2014/main" id="{093BC639-F822-27E1-1B52-A16E7E5D516F}"/>
              </a:ext>
            </a:extLst>
          </p:cNvPr>
          <p:cNvSpPr txBox="1"/>
          <p:nvPr/>
        </p:nvSpPr>
        <p:spPr>
          <a:xfrm>
            <a:off x="3661733" y="2305582"/>
            <a:ext cx="973343" cy="461665"/>
          </a:xfrm>
          <a:prstGeom prst="rect">
            <a:avLst/>
          </a:prstGeom>
          <a:noFill/>
        </p:spPr>
        <p:txBody>
          <a:bodyPr wrap="none" rtlCol="0">
            <a:spAutoFit/>
          </a:bodyPr>
          <a:lstStyle/>
          <a:p>
            <a:r>
              <a:rPr lang="en-US" sz="2400" dirty="0"/>
              <a:t>Apple</a:t>
            </a:r>
          </a:p>
        </p:txBody>
      </p:sp>
      <p:sp>
        <p:nvSpPr>
          <p:cNvPr id="18" name="TextBox 17">
            <a:extLst>
              <a:ext uri="{FF2B5EF4-FFF2-40B4-BE49-F238E27FC236}">
                <a16:creationId xmlns:a16="http://schemas.microsoft.com/office/drawing/2014/main" id="{6423C1FF-A27D-75DD-436A-80021611A0C2}"/>
              </a:ext>
            </a:extLst>
          </p:cNvPr>
          <p:cNvSpPr txBox="1"/>
          <p:nvPr/>
        </p:nvSpPr>
        <p:spPr>
          <a:xfrm>
            <a:off x="3661733" y="3153380"/>
            <a:ext cx="1247457" cy="461665"/>
          </a:xfrm>
          <a:prstGeom prst="rect">
            <a:avLst/>
          </a:prstGeom>
          <a:noFill/>
        </p:spPr>
        <p:txBody>
          <a:bodyPr wrap="none" rtlCol="0">
            <a:spAutoFit/>
          </a:bodyPr>
          <a:lstStyle/>
          <a:p>
            <a:r>
              <a:rPr lang="en-US" sz="2400" dirty="0"/>
              <a:t>Banana</a:t>
            </a:r>
          </a:p>
        </p:txBody>
      </p:sp>
      <p:sp>
        <p:nvSpPr>
          <p:cNvPr id="19" name="TextBox 18">
            <a:extLst>
              <a:ext uri="{FF2B5EF4-FFF2-40B4-BE49-F238E27FC236}">
                <a16:creationId xmlns:a16="http://schemas.microsoft.com/office/drawing/2014/main" id="{1C8BD0AA-7041-7119-B2FE-BCC41FEE8BDC}"/>
              </a:ext>
            </a:extLst>
          </p:cNvPr>
          <p:cNvSpPr txBox="1"/>
          <p:nvPr/>
        </p:nvSpPr>
        <p:spPr>
          <a:xfrm>
            <a:off x="3661733" y="4848976"/>
            <a:ext cx="1247457" cy="461665"/>
          </a:xfrm>
          <a:prstGeom prst="rect">
            <a:avLst/>
          </a:prstGeom>
          <a:noFill/>
        </p:spPr>
        <p:txBody>
          <a:bodyPr wrap="none" rtlCol="0">
            <a:spAutoFit/>
          </a:bodyPr>
          <a:lstStyle/>
          <a:p>
            <a:r>
              <a:rPr lang="en-US" sz="2400" dirty="0"/>
              <a:t>Banana</a:t>
            </a:r>
          </a:p>
        </p:txBody>
      </p:sp>
      <p:sp>
        <p:nvSpPr>
          <p:cNvPr id="20" name="TextBox 19">
            <a:extLst>
              <a:ext uri="{FF2B5EF4-FFF2-40B4-BE49-F238E27FC236}">
                <a16:creationId xmlns:a16="http://schemas.microsoft.com/office/drawing/2014/main" id="{8CDA68CC-9A1F-B7ED-21B1-0C0E71265FE8}"/>
              </a:ext>
            </a:extLst>
          </p:cNvPr>
          <p:cNvSpPr txBox="1"/>
          <p:nvPr/>
        </p:nvSpPr>
        <p:spPr>
          <a:xfrm>
            <a:off x="3661732" y="4001178"/>
            <a:ext cx="1127232" cy="461665"/>
          </a:xfrm>
          <a:prstGeom prst="rect">
            <a:avLst/>
          </a:prstGeom>
          <a:noFill/>
        </p:spPr>
        <p:txBody>
          <a:bodyPr wrap="none" rtlCol="0">
            <a:spAutoFit/>
          </a:bodyPr>
          <a:lstStyle/>
          <a:p>
            <a:r>
              <a:rPr lang="en-US" sz="2400" dirty="0"/>
              <a:t>Mango</a:t>
            </a:r>
          </a:p>
        </p:txBody>
      </p:sp>
      <p:sp>
        <p:nvSpPr>
          <p:cNvPr id="21" name="TextBox 20">
            <a:extLst>
              <a:ext uri="{FF2B5EF4-FFF2-40B4-BE49-F238E27FC236}">
                <a16:creationId xmlns:a16="http://schemas.microsoft.com/office/drawing/2014/main" id="{B504B43F-3E1E-6BF1-AFD5-3595BAA3C12D}"/>
              </a:ext>
            </a:extLst>
          </p:cNvPr>
          <p:cNvSpPr txBox="1"/>
          <p:nvPr/>
        </p:nvSpPr>
        <p:spPr>
          <a:xfrm>
            <a:off x="3661732" y="5696774"/>
            <a:ext cx="1127232" cy="461665"/>
          </a:xfrm>
          <a:prstGeom prst="rect">
            <a:avLst/>
          </a:prstGeom>
          <a:noFill/>
        </p:spPr>
        <p:txBody>
          <a:bodyPr wrap="none" rtlCol="0">
            <a:spAutoFit/>
          </a:bodyPr>
          <a:lstStyle/>
          <a:p>
            <a:r>
              <a:rPr lang="en-US" sz="2400" dirty="0"/>
              <a:t>Mango</a:t>
            </a:r>
          </a:p>
        </p:txBody>
      </p:sp>
      <p:sp>
        <p:nvSpPr>
          <p:cNvPr id="22" name="TextBox 21">
            <a:extLst>
              <a:ext uri="{FF2B5EF4-FFF2-40B4-BE49-F238E27FC236}">
                <a16:creationId xmlns:a16="http://schemas.microsoft.com/office/drawing/2014/main" id="{E816613A-BB01-664E-BAF7-E1FE614BB7BF}"/>
              </a:ext>
            </a:extLst>
          </p:cNvPr>
          <p:cNvSpPr txBox="1"/>
          <p:nvPr/>
        </p:nvSpPr>
        <p:spPr>
          <a:xfrm>
            <a:off x="6395595" y="4291512"/>
            <a:ext cx="1383712" cy="830997"/>
          </a:xfrm>
          <a:prstGeom prst="rect">
            <a:avLst/>
          </a:prstGeom>
          <a:noFill/>
        </p:spPr>
        <p:txBody>
          <a:bodyPr wrap="none" rtlCol="0">
            <a:spAutoFit/>
          </a:bodyPr>
          <a:lstStyle/>
          <a:p>
            <a:r>
              <a:rPr lang="en-US" sz="2400" dirty="0"/>
              <a:t>model/</a:t>
            </a:r>
          </a:p>
          <a:p>
            <a:r>
              <a:rPr lang="en-US" sz="2400" dirty="0"/>
              <a:t>predictor</a:t>
            </a:r>
          </a:p>
        </p:txBody>
      </p:sp>
      <p:sp>
        <p:nvSpPr>
          <p:cNvPr id="23" name="Right Arrow 22">
            <a:extLst>
              <a:ext uri="{FF2B5EF4-FFF2-40B4-BE49-F238E27FC236}">
                <a16:creationId xmlns:a16="http://schemas.microsoft.com/office/drawing/2014/main" id="{E614CA82-9860-52AE-5B56-3EBBD376408B}"/>
              </a:ext>
            </a:extLst>
          </p:cNvPr>
          <p:cNvSpPr/>
          <p:nvPr/>
        </p:nvSpPr>
        <p:spPr>
          <a:xfrm>
            <a:off x="5029521" y="3076042"/>
            <a:ext cx="710692" cy="61016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4" name="Picture 23">
            <a:extLst>
              <a:ext uri="{FF2B5EF4-FFF2-40B4-BE49-F238E27FC236}">
                <a16:creationId xmlns:a16="http://schemas.microsoft.com/office/drawing/2014/main" id="{C5760486-4041-945C-7FC0-23162BFA8C64}"/>
              </a:ext>
            </a:extLst>
          </p:cNvPr>
          <p:cNvPicPr>
            <a:picLocks noChangeAspect="1"/>
          </p:cNvPicPr>
          <p:nvPr/>
        </p:nvPicPr>
        <p:blipFill>
          <a:blip r:embed="rId8"/>
          <a:stretch>
            <a:fillRect/>
          </a:stretch>
        </p:blipFill>
        <p:spPr>
          <a:xfrm>
            <a:off x="6081414" y="2598238"/>
            <a:ext cx="1645920" cy="157194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5" name="Picture 24">
            <a:extLst>
              <a:ext uri="{FF2B5EF4-FFF2-40B4-BE49-F238E27FC236}">
                <a16:creationId xmlns:a16="http://schemas.microsoft.com/office/drawing/2014/main" id="{A2A337B8-1093-2A0C-9284-A4EEDCBB281B}"/>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rightnessContrast contrast="20000"/>
                    </a14:imgEffect>
                  </a14:imgLayer>
                </a14:imgProps>
              </a:ext>
            </a:extLst>
          </a:blip>
          <a:stretch>
            <a:fillRect/>
          </a:stretch>
        </p:blipFill>
        <p:spPr>
          <a:xfrm>
            <a:off x="6545716" y="711201"/>
            <a:ext cx="657907" cy="731520"/>
          </a:xfrm>
          <a:prstGeom prst="rect">
            <a:avLst/>
          </a:prstGeom>
        </p:spPr>
      </p:pic>
      <p:sp>
        <p:nvSpPr>
          <p:cNvPr id="26" name="TextBox 25">
            <a:extLst>
              <a:ext uri="{FF2B5EF4-FFF2-40B4-BE49-F238E27FC236}">
                <a16:creationId xmlns:a16="http://schemas.microsoft.com/office/drawing/2014/main" id="{D32C7F3A-02A7-F2DC-B25C-448322C3EC20}"/>
              </a:ext>
            </a:extLst>
          </p:cNvPr>
          <p:cNvSpPr txBox="1"/>
          <p:nvPr/>
        </p:nvSpPr>
        <p:spPr>
          <a:xfrm>
            <a:off x="9218515" y="2891888"/>
            <a:ext cx="1371600" cy="1200329"/>
          </a:xfrm>
          <a:prstGeom prst="rect">
            <a:avLst/>
          </a:prstGeom>
          <a:noFill/>
        </p:spPr>
        <p:txBody>
          <a:bodyPr wrap="square" rtlCol="0">
            <a:spAutoFit/>
          </a:bodyPr>
          <a:lstStyle/>
          <a:p>
            <a:r>
              <a:rPr lang="en-US" sz="2400" dirty="0">
                <a:solidFill>
                  <a:srgbClr val="C00000"/>
                </a:solidFill>
              </a:rPr>
              <a:t>Predicted </a:t>
            </a:r>
          </a:p>
          <a:p>
            <a:r>
              <a:rPr lang="en-US" sz="2400" dirty="0">
                <a:solidFill>
                  <a:srgbClr val="C00000"/>
                </a:solidFill>
              </a:rPr>
              <a:t>label</a:t>
            </a:r>
            <a:endParaRPr lang="en-US" sz="2400" baseline="-25000" dirty="0">
              <a:solidFill>
                <a:srgbClr val="C00000"/>
              </a:solidFill>
            </a:endParaRPr>
          </a:p>
        </p:txBody>
      </p:sp>
      <p:pic>
        <p:nvPicPr>
          <p:cNvPr id="27" name="Picture 26">
            <a:extLst>
              <a:ext uri="{FF2B5EF4-FFF2-40B4-BE49-F238E27FC236}">
                <a16:creationId xmlns:a16="http://schemas.microsoft.com/office/drawing/2014/main" id="{D440D94E-45AF-A534-2A4C-1FD16F91B62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rot="2768085">
            <a:off x="8710700" y="3033399"/>
            <a:ext cx="659241" cy="626211"/>
          </a:xfrm>
          <a:prstGeom prst="rect">
            <a:avLst/>
          </a:prstGeom>
        </p:spPr>
      </p:pic>
      <p:sp>
        <p:nvSpPr>
          <p:cNvPr id="28" name="Right Arrow 26">
            <a:extLst>
              <a:ext uri="{FF2B5EF4-FFF2-40B4-BE49-F238E27FC236}">
                <a16:creationId xmlns:a16="http://schemas.microsoft.com/office/drawing/2014/main" id="{A1351243-5E4A-CC6D-1119-28B565488379}"/>
              </a:ext>
            </a:extLst>
          </p:cNvPr>
          <p:cNvSpPr/>
          <p:nvPr/>
        </p:nvSpPr>
        <p:spPr>
          <a:xfrm rot="5400000">
            <a:off x="6525367" y="1750771"/>
            <a:ext cx="710692" cy="61016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ight Arrow 27">
            <a:extLst>
              <a:ext uri="{FF2B5EF4-FFF2-40B4-BE49-F238E27FC236}">
                <a16:creationId xmlns:a16="http://schemas.microsoft.com/office/drawing/2014/main" id="{28858F1F-B287-5FC6-F516-AE6D37684DCB}"/>
              </a:ext>
            </a:extLst>
          </p:cNvPr>
          <p:cNvSpPr/>
          <p:nvPr/>
        </p:nvSpPr>
        <p:spPr>
          <a:xfrm>
            <a:off x="8068535" y="3076042"/>
            <a:ext cx="710692" cy="61016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Box 29">
            <a:extLst>
              <a:ext uri="{FF2B5EF4-FFF2-40B4-BE49-F238E27FC236}">
                <a16:creationId xmlns:a16="http://schemas.microsoft.com/office/drawing/2014/main" id="{201805C0-F627-98EE-B452-8820B15B42CD}"/>
              </a:ext>
            </a:extLst>
          </p:cNvPr>
          <p:cNvSpPr txBox="1"/>
          <p:nvPr/>
        </p:nvSpPr>
        <p:spPr>
          <a:xfrm>
            <a:off x="6718029" y="5404742"/>
            <a:ext cx="4122395" cy="1015663"/>
          </a:xfrm>
          <a:prstGeom prst="rect">
            <a:avLst/>
          </a:prstGeom>
          <a:solidFill>
            <a:schemeClr val="bg1">
              <a:lumMod val="95000"/>
            </a:schemeClr>
          </a:solidFill>
        </p:spPr>
        <p:txBody>
          <a:bodyPr wrap="square" rtlCol="0">
            <a:spAutoFit/>
          </a:bodyPr>
          <a:lstStyle/>
          <a:p>
            <a:r>
              <a:rPr lang="en-US" sz="2000" dirty="0">
                <a:solidFill>
                  <a:srgbClr val="FF0000"/>
                </a:solidFill>
              </a:rPr>
              <a:t>Given labeled examples, Train the model, Classify new unlabeled example</a:t>
            </a:r>
          </a:p>
        </p:txBody>
      </p:sp>
      <p:sp>
        <p:nvSpPr>
          <p:cNvPr id="31" name="TextBox 30">
            <a:extLst>
              <a:ext uri="{FF2B5EF4-FFF2-40B4-BE49-F238E27FC236}">
                <a16:creationId xmlns:a16="http://schemas.microsoft.com/office/drawing/2014/main" id="{FDDE1BF4-E081-2EDD-9E63-24AF080CC253}"/>
              </a:ext>
            </a:extLst>
          </p:cNvPr>
          <p:cNvSpPr txBox="1"/>
          <p:nvPr/>
        </p:nvSpPr>
        <p:spPr>
          <a:xfrm>
            <a:off x="2670420" y="721876"/>
            <a:ext cx="1538097" cy="707886"/>
          </a:xfrm>
          <a:prstGeom prst="rect">
            <a:avLst/>
          </a:prstGeom>
          <a:noFill/>
        </p:spPr>
        <p:txBody>
          <a:bodyPr wrap="square" rtlCol="0">
            <a:spAutoFit/>
          </a:bodyPr>
          <a:lstStyle/>
          <a:p>
            <a:r>
              <a:rPr lang="en-US" sz="2000" dirty="0">
                <a:solidFill>
                  <a:srgbClr val="3413F7"/>
                </a:solidFill>
              </a:rPr>
              <a:t>Training data</a:t>
            </a:r>
          </a:p>
        </p:txBody>
      </p:sp>
      <p:sp>
        <p:nvSpPr>
          <p:cNvPr id="32" name="TextBox 31">
            <a:extLst>
              <a:ext uri="{FF2B5EF4-FFF2-40B4-BE49-F238E27FC236}">
                <a16:creationId xmlns:a16="http://schemas.microsoft.com/office/drawing/2014/main" id="{4FF20310-1F9E-7B4D-CA86-8473EB7AF5F4}"/>
              </a:ext>
            </a:extLst>
          </p:cNvPr>
          <p:cNvSpPr txBox="1"/>
          <p:nvPr/>
        </p:nvSpPr>
        <p:spPr>
          <a:xfrm>
            <a:off x="7185796" y="876906"/>
            <a:ext cx="1223661" cy="400110"/>
          </a:xfrm>
          <a:prstGeom prst="rect">
            <a:avLst/>
          </a:prstGeom>
          <a:noFill/>
        </p:spPr>
        <p:txBody>
          <a:bodyPr wrap="square" rtlCol="0">
            <a:spAutoFit/>
          </a:bodyPr>
          <a:lstStyle/>
          <a:p>
            <a:r>
              <a:rPr lang="en-US" sz="2000" dirty="0">
                <a:solidFill>
                  <a:srgbClr val="C93F6A"/>
                </a:solidFill>
              </a:rPr>
              <a:t>Test data</a:t>
            </a:r>
          </a:p>
        </p:txBody>
      </p:sp>
    </p:spTree>
    <p:extLst>
      <p:ext uri="{BB962C8B-B14F-4D97-AF65-F5344CB8AC3E}">
        <p14:creationId xmlns:p14="http://schemas.microsoft.com/office/powerpoint/2010/main" val="4170449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FE41FC72-B25F-2882-58CC-6BDF680973F4}"/>
              </a:ext>
            </a:extLst>
          </p:cNvPr>
          <p:cNvSpPr>
            <a:spLocks noGrp="1"/>
          </p:cNvSpPr>
          <p:nvPr>
            <p:ph type="title"/>
          </p:nvPr>
        </p:nvSpPr>
        <p:spPr/>
        <p:txBody>
          <a:bodyPr/>
          <a:lstStyle/>
          <a:p>
            <a:r>
              <a:rPr lang="en-IN" dirty="0"/>
              <a:t>Un-Supervised Learning</a:t>
            </a:r>
          </a:p>
        </p:txBody>
      </p:sp>
      <p:sp>
        <p:nvSpPr>
          <p:cNvPr id="16" name="Content Placeholder 1">
            <a:extLst>
              <a:ext uri="{FF2B5EF4-FFF2-40B4-BE49-F238E27FC236}">
                <a16:creationId xmlns:a16="http://schemas.microsoft.com/office/drawing/2014/main" id="{4636000E-1464-C9E1-24D0-730080C93035}"/>
              </a:ext>
            </a:extLst>
          </p:cNvPr>
          <p:cNvSpPr>
            <a:spLocks noGrp="1"/>
          </p:cNvSpPr>
          <p:nvPr>
            <p:ph idx="1"/>
          </p:nvPr>
        </p:nvSpPr>
        <p:spPr>
          <a:xfrm>
            <a:off x="369870" y="965772"/>
            <a:ext cx="11455685" cy="5075432"/>
          </a:xfrm>
        </p:spPr>
        <p:txBody>
          <a:bodyPr/>
          <a:lstStyle/>
          <a:p>
            <a:r>
              <a:rPr lang="en-US" dirty="0"/>
              <a:t>Training Dataset </a:t>
            </a:r>
          </a:p>
        </p:txBody>
      </p:sp>
      <p:pic>
        <p:nvPicPr>
          <p:cNvPr id="17" name="Picture 16">
            <a:extLst>
              <a:ext uri="{FF2B5EF4-FFF2-40B4-BE49-F238E27FC236}">
                <a16:creationId xmlns:a16="http://schemas.microsoft.com/office/drawing/2014/main" id="{70B19011-2E67-EFD6-616E-2006F9F0BFD2}"/>
              </a:ext>
            </a:extLst>
          </p:cNvPr>
          <p:cNvPicPr>
            <a:picLocks noChangeAspect="1"/>
          </p:cNvPicPr>
          <p:nvPr/>
        </p:nvPicPr>
        <p:blipFill>
          <a:blip r:embed="rId2"/>
          <a:stretch>
            <a:fillRect/>
          </a:stretch>
        </p:blipFill>
        <p:spPr>
          <a:xfrm>
            <a:off x="1957243" y="1417630"/>
            <a:ext cx="1025957" cy="1005840"/>
          </a:xfrm>
          <a:prstGeom prst="rect">
            <a:avLst/>
          </a:prstGeom>
        </p:spPr>
      </p:pic>
      <p:pic>
        <p:nvPicPr>
          <p:cNvPr id="18" name="Picture 17">
            <a:extLst>
              <a:ext uri="{FF2B5EF4-FFF2-40B4-BE49-F238E27FC236}">
                <a16:creationId xmlns:a16="http://schemas.microsoft.com/office/drawing/2014/main" id="{AFF537BE-0196-617C-C679-3AB858108131}"/>
              </a:ext>
            </a:extLst>
          </p:cNvPr>
          <p:cNvPicPr>
            <a:picLocks noChangeAspect="1"/>
          </p:cNvPicPr>
          <p:nvPr/>
        </p:nvPicPr>
        <p:blipFill>
          <a:blip r:embed="rId3"/>
          <a:stretch>
            <a:fillRect/>
          </a:stretch>
        </p:blipFill>
        <p:spPr>
          <a:xfrm>
            <a:off x="1957242" y="2502122"/>
            <a:ext cx="907526" cy="914400"/>
          </a:xfrm>
          <a:prstGeom prst="rect">
            <a:avLst/>
          </a:prstGeom>
        </p:spPr>
      </p:pic>
      <p:pic>
        <p:nvPicPr>
          <p:cNvPr id="19" name="Picture 18">
            <a:extLst>
              <a:ext uri="{FF2B5EF4-FFF2-40B4-BE49-F238E27FC236}">
                <a16:creationId xmlns:a16="http://schemas.microsoft.com/office/drawing/2014/main" id="{6165F928-7604-015F-DA4D-273B900F6AFD}"/>
              </a:ext>
            </a:extLst>
          </p:cNvPr>
          <p:cNvPicPr>
            <a:picLocks noChangeAspect="1"/>
          </p:cNvPicPr>
          <p:nvPr/>
        </p:nvPicPr>
        <p:blipFill>
          <a:blip r:embed="rId4"/>
          <a:stretch>
            <a:fillRect/>
          </a:stretch>
        </p:blipFill>
        <p:spPr>
          <a:xfrm>
            <a:off x="1957242" y="3495175"/>
            <a:ext cx="914400" cy="537883"/>
          </a:xfrm>
          <a:prstGeom prst="rect">
            <a:avLst/>
          </a:prstGeom>
        </p:spPr>
      </p:pic>
      <p:pic>
        <p:nvPicPr>
          <p:cNvPr id="20" name="Picture 19">
            <a:extLst>
              <a:ext uri="{FF2B5EF4-FFF2-40B4-BE49-F238E27FC236}">
                <a16:creationId xmlns:a16="http://schemas.microsoft.com/office/drawing/2014/main" id="{D020C299-D576-96D1-771F-8FFB5F91D74F}"/>
              </a:ext>
            </a:extLst>
          </p:cNvPr>
          <p:cNvPicPr>
            <a:picLocks noChangeAspect="1"/>
          </p:cNvPicPr>
          <p:nvPr/>
        </p:nvPicPr>
        <p:blipFill>
          <a:blip r:embed="rId5"/>
          <a:stretch>
            <a:fillRect/>
          </a:stretch>
        </p:blipFill>
        <p:spPr>
          <a:xfrm>
            <a:off x="1957242" y="5104762"/>
            <a:ext cx="1005840" cy="574129"/>
          </a:xfrm>
          <a:prstGeom prst="rect">
            <a:avLst/>
          </a:prstGeom>
        </p:spPr>
      </p:pic>
      <p:pic>
        <p:nvPicPr>
          <p:cNvPr id="21" name="Picture 20">
            <a:extLst>
              <a:ext uri="{FF2B5EF4-FFF2-40B4-BE49-F238E27FC236}">
                <a16:creationId xmlns:a16="http://schemas.microsoft.com/office/drawing/2014/main" id="{1793B347-03AC-43FB-12C9-17D481BBF50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957242" y="4111709"/>
            <a:ext cx="914400" cy="914400"/>
          </a:xfrm>
          <a:prstGeom prst="rect">
            <a:avLst/>
          </a:prstGeom>
        </p:spPr>
      </p:pic>
      <p:pic>
        <p:nvPicPr>
          <p:cNvPr id="22" name="Picture 21">
            <a:extLst>
              <a:ext uri="{FF2B5EF4-FFF2-40B4-BE49-F238E27FC236}">
                <a16:creationId xmlns:a16="http://schemas.microsoft.com/office/drawing/2014/main" id="{FE65D3CC-0F72-FCC4-3F3A-83B3D2DCE577}"/>
              </a:ext>
            </a:extLst>
          </p:cNvPr>
          <p:cNvPicPr>
            <a:picLocks noChangeAspect="1"/>
          </p:cNvPicPr>
          <p:nvPr/>
        </p:nvPicPr>
        <p:blipFill>
          <a:blip r:embed="rId7">
            <a:clrChange>
              <a:clrFrom>
                <a:srgbClr val="FDFDFD"/>
              </a:clrFrom>
              <a:clrTo>
                <a:srgbClr val="FDFDFD">
                  <a:alpha val="0"/>
                </a:srgbClr>
              </a:clrTo>
            </a:clrChange>
          </a:blip>
          <a:stretch>
            <a:fillRect/>
          </a:stretch>
        </p:blipFill>
        <p:spPr>
          <a:xfrm>
            <a:off x="1957242" y="5757541"/>
            <a:ext cx="914400" cy="914400"/>
          </a:xfrm>
          <a:prstGeom prst="rect">
            <a:avLst/>
          </a:prstGeom>
        </p:spPr>
      </p:pic>
      <p:sp>
        <p:nvSpPr>
          <p:cNvPr id="23" name="Right Brace 22">
            <a:extLst>
              <a:ext uri="{FF2B5EF4-FFF2-40B4-BE49-F238E27FC236}">
                <a16:creationId xmlns:a16="http://schemas.microsoft.com/office/drawing/2014/main" id="{86AAF102-E7F4-1540-12BA-62D8D55B1A19}"/>
              </a:ext>
            </a:extLst>
          </p:cNvPr>
          <p:cNvSpPr/>
          <p:nvPr/>
        </p:nvSpPr>
        <p:spPr>
          <a:xfrm>
            <a:off x="5207000" y="1417631"/>
            <a:ext cx="860778" cy="5070602"/>
          </a:xfrm>
          <a:prstGeom prst="rightBrace">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35CB5006-4A6D-E71F-0096-9CEF99C4354D}"/>
              </a:ext>
            </a:extLst>
          </p:cNvPr>
          <p:cNvSpPr txBox="1"/>
          <p:nvPr/>
        </p:nvSpPr>
        <p:spPr>
          <a:xfrm>
            <a:off x="6447830" y="3657607"/>
            <a:ext cx="3446777" cy="523220"/>
          </a:xfrm>
          <a:prstGeom prst="rect">
            <a:avLst/>
          </a:prstGeom>
          <a:noFill/>
        </p:spPr>
        <p:txBody>
          <a:bodyPr wrap="none" rtlCol="0">
            <a:spAutoFit/>
          </a:bodyPr>
          <a:lstStyle/>
          <a:p>
            <a:r>
              <a:rPr lang="en-US" sz="2800" dirty="0">
                <a:solidFill>
                  <a:srgbClr val="3413F7"/>
                </a:solidFill>
              </a:rPr>
              <a:t>Unlabeled examples</a:t>
            </a:r>
          </a:p>
        </p:txBody>
      </p:sp>
      <p:pic>
        <p:nvPicPr>
          <p:cNvPr id="25" name="Picture 24">
            <a:extLst>
              <a:ext uri="{FF2B5EF4-FFF2-40B4-BE49-F238E27FC236}">
                <a16:creationId xmlns:a16="http://schemas.microsoft.com/office/drawing/2014/main" id="{7CBCFFD1-A755-4169-3E6B-FE34A97D6B3D}"/>
              </a:ext>
            </a:extLst>
          </p:cNvPr>
          <p:cNvPicPr>
            <a:picLocks noChangeAspect="1"/>
          </p:cNvPicPr>
          <p:nvPr/>
        </p:nvPicPr>
        <p:blipFill>
          <a:blip r:embed="rId8">
            <a:clrChange>
              <a:clrFrom>
                <a:srgbClr val="EFE8E3"/>
              </a:clrFrom>
              <a:clrTo>
                <a:srgbClr val="EFE8E3">
                  <a:alpha val="0"/>
                </a:srgbClr>
              </a:clrTo>
            </a:clrChange>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3315928" y="5455303"/>
            <a:ext cx="855662" cy="822960"/>
          </a:xfrm>
          <a:prstGeom prst="rect">
            <a:avLst/>
          </a:prstGeom>
        </p:spPr>
      </p:pic>
      <p:pic>
        <p:nvPicPr>
          <p:cNvPr id="26" name="Content Placeholder 7">
            <a:extLst>
              <a:ext uri="{FF2B5EF4-FFF2-40B4-BE49-F238E27FC236}">
                <a16:creationId xmlns:a16="http://schemas.microsoft.com/office/drawing/2014/main" id="{6ECA5DC4-639D-C5BF-EB11-5D15EA67EB05}"/>
              </a:ext>
            </a:extLst>
          </p:cNvPr>
          <p:cNvPicPr>
            <a:picLocks noChangeAspect="1"/>
          </p:cNvPicPr>
          <p:nvPr/>
        </p:nvPicPr>
        <p:blipFill rotWithShape="1">
          <a:blip r:embed="rId10"/>
          <a:srcRect l="14988" t="5600" r="14863" b="3463"/>
          <a:stretch/>
        </p:blipFill>
        <p:spPr>
          <a:xfrm>
            <a:off x="3209440" y="3023366"/>
            <a:ext cx="705395" cy="914400"/>
          </a:xfrm>
          <a:prstGeom prst="rect">
            <a:avLst/>
          </a:prstGeom>
        </p:spPr>
      </p:pic>
      <p:pic>
        <p:nvPicPr>
          <p:cNvPr id="27" name="Picture 26">
            <a:extLst>
              <a:ext uri="{FF2B5EF4-FFF2-40B4-BE49-F238E27FC236}">
                <a16:creationId xmlns:a16="http://schemas.microsoft.com/office/drawing/2014/main" id="{E58618A6-09CF-AF6D-AE7D-EFC469ED6C3F}"/>
              </a:ext>
            </a:extLst>
          </p:cNvPr>
          <p:cNvPicPr>
            <a:picLocks noChangeAspect="1"/>
          </p:cNvPicPr>
          <p:nvPr/>
        </p:nvPicPr>
        <p:blipFill rotWithShape="1">
          <a:blip r:embed="rId11"/>
          <a:srcRect t="20079" r="3835" b="20314"/>
          <a:stretch/>
        </p:blipFill>
        <p:spPr>
          <a:xfrm>
            <a:off x="3075082" y="4372180"/>
            <a:ext cx="1180167" cy="731520"/>
          </a:xfrm>
          <a:prstGeom prst="rect">
            <a:avLst/>
          </a:prstGeom>
        </p:spPr>
      </p:pic>
      <p:pic>
        <p:nvPicPr>
          <p:cNvPr id="28" name="Picture 27">
            <a:extLst>
              <a:ext uri="{FF2B5EF4-FFF2-40B4-BE49-F238E27FC236}">
                <a16:creationId xmlns:a16="http://schemas.microsoft.com/office/drawing/2014/main" id="{BCB47532-43D9-D1DB-6251-690DBE182740}"/>
              </a:ext>
            </a:extLst>
          </p:cNvPr>
          <p:cNvPicPr>
            <a:picLocks noChangeAspect="1"/>
          </p:cNvPicPr>
          <p:nvPr/>
        </p:nvPicPr>
        <p:blipFill rotWithShape="1">
          <a:blip r:embed="rId12"/>
          <a:srcRect l="13685" t="9912" r="17315" b="12528"/>
          <a:stretch/>
        </p:blipFill>
        <p:spPr>
          <a:xfrm>
            <a:off x="3020218" y="1941724"/>
            <a:ext cx="1249337" cy="731520"/>
          </a:xfrm>
          <a:prstGeom prst="rect">
            <a:avLst/>
          </a:prstGeom>
        </p:spPr>
      </p:pic>
    </p:spTree>
    <p:extLst>
      <p:ext uri="{BB962C8B-B14F-4D97-AF65-F5344CB8AC3E}">
        <p14:creationId xmlns:p14="http://schemas.microsoft.com/office/powerpoint/2010/main" val="9170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FE41FC72-B25F-2882-58CC-6BDF680973F4}"/>
              </a:ext>
            </a:extLst>
          </p:cNvPr>
          <p:cNvSpPr>
            <a:spLocks noGrp="1"/>
          </p:cNvSpPr>
          <p:nvPr>
            <p:ph type="title"/>
          </p:nvPr>
        </p:nvSpPr>
        <p:spPr/>
        <p:txBody>
          <a:bodyPr/>
          <a:lstStyle/>
          <a:p>
            <a:r>
              <a:rPr lang="en-IN" dirty="0"/>
              <a:t>Un-Supervised Learning</a:t>
            </a:r>
          </a:p>
        </p:txBody>
      </p:sp>
      <p:sp>
        <p:nvSpPr>
          <p:cNvPr id="16" name="Content Placeholder 1">
            <a:extLst>
              <a:ext uri="{FF2B5EF4-FFF2-40B4-BE49-F238E27FC236}">
                <a16:creationId xmlns:a16="http://schemas.microsoft.com/office/drawing/2014/main" id="{B1A63D08-C4DD-1EB6-CD63-20093E2262BD}"/>
              </a:ext>
            </a:extLst>
          </p:cNvPr>
          <p:cNvSpPr>
            <a:spLocks noGrp="1"/>
          </p:cNvSpPr>
          <p:nvPr>
            <p:ph idx="1"/>
          </p:nvPr>
        </p:nvSpPr>
        <p:spPr>
          <a:xfrm>
            <a:off x="369870" y="965772"/>
            <a:ext cx="11455685" cy="5075432"/>
          </a:xfrm>
        </p:spPr>
        <p:txBody>
          <a:bodyPr/>
          <a:lstStyle/>
          <a:p>
            <a:r>
              <a:rPr lang="en-US" dirty="0"/>
              <a:t>Training Dataset </a:t>
            </a:r>
          </a:p>
        </p:txBody>
      </p:sp>
      <p:pic>
        <p:nvPicPr>
          <p:cNvPr id="17" name="Picture 16">
            <a:extLst>
              <a:ext uri="{FF2B5EF4-FFF2-40B4-BE49-F238E27FC236}">
                <a16:creationId xmlns:a16="http://schemas.microsoft.com/office/drawing/2014/main" id="{3C088102-19C1-9983-E7A3-B20DA2904391}"/>
              </a:ext>
            </a:extLst>
          </p:cNvPr>
          <p:cNvPicPr>
            <a:picLocks noChangeAspect="1"/>
          </p:cNvPicPr>
          <p:nvPr/>
        </p:nvPicPr>
        <p:blipFill>
          <a:blip r:embed="rId2"/>
          <a:stretch>
            <a:fillRect/>
          </a:stretch>
        </p:blipFill>
        <p:spPr>
          <a:xfrm>
            <a:off x="1957243" y="1417630"/>
            <a:ext cx="1025957" cy="1005840"/>
          </a:xfrm>
          <a:prstGeom prst="rect">
            <a:avLst/>
          </a:prstGeom>
        </p:spPr>
      </p:pic>
      <p:pic>
        <p:nvPicPr>
          <p:cNvPr id="18" name="Picture 17">
            <a:extLst>
              <a:ext uri="{FF2B5EF4-FFF2-40B4-BE49-F238E27FC236}">
                <a16:creationId xmlns:a16="http://schemas.microsoft.com/office/drawing/2014/main" id="{F812203F-21BD-2622-2E22-418133C280F8}"/>
              </a:ext>
            </a:extLst>
          </p:cNvPr>
          <p:cNvPicPr>
            <a:picLocks noChangeAspect="1"/>
          </p:cNvPicPr>
          <p:nvPr/>
        </p:nvPicPr>
        <p:blipFill>
          <a:blip r:embed="rId3"/>
          <a:stretch>
            <a:fillRect/>
          </a:stretch>
        </p:blipFill>
        <p:spPr>
          <a:xfrm>
            <a:off x="1957242" y="2502122"/>
            <a:ext cx="907526" cy="914400"/>
          </a:xfrm>
          <a:prstGeom prst="rect">
            <a:avLst/>
          </a:prstGeom>
        </p:spPr>
      </p:pic>
      <p:pic>
        <p:nvPicPr>
          <p:cNvPr id="19" name="Picture 18">
            <a:extLst>
              <a:ext uri="{FF2B5EF4-FFF2-40B4-BE49-F238E27FC236}">
                <a16:creationId xmlns:a16="http://schemas.microsoft.com/office/drawing/2014/main" id="{8D0DBE7B-1ACB-B52D-9C8E-EA651265B9A6}"/>
              </a:ext>
            </a:extLst>
          </p:cNvPr>
          <p:cNvPicPr>
            <a:picLocks noChangeAspect="1"/>
          </p:cNvPicPr>
          <p:nvPr/>
        </p:nvPicPr>
        <p:blipFill>
          <a:blip r:embed="rId4"/>
          <a:stretch>
            <a:fillRect/>
          </a:stretch>
        </p:blipFill>
        <p:spPr>
          <a:xfrm>
            <a:off x="1957242" y="3495175"/>
            <a:ext cx="914400" cy="537883"/>
          </a:xfrm>
          <a:prstGeom prst="rect">
            <a:avLst/>
          </a:prstGeom>
        </p:spPr>
      </p:pic>
      <p:pic>
        <p:nvPicPr>
          <p:cNvPr id="20" name="Picture 19">
            <a:extLst>
              <a:ext uri="{FF2B5EF4-FFF2-40B4-BE49-F238E27FC236}">
                <a16:creationId xmlns:a16="http://schemas.microsoft.com/office/drawing/2014/main" id="{8E5318A6-2D94-1241-6973-62A56DF3C92C}"/>
              </a:ext>
            </a:extLst>
          </p:cNvPr>
          <p:cNvPicPr>
            <a:picLocks noChangeAspect="1"/>
          </p:cNvPicPr>
          <p:nvPr/>
        </p:nvPicPr>
        <p:blipFill>
          <a:blip r:embed="rId5"/>
          <a:stretch>
            <a:fillRect/>
          </a:stretch>
        </p:blipFill>
        <p:spPr>
          <a:xfrm>
            <a:off x="1957242" y="5104762"/>
            <a:ext cx="1005840" cy="574129"/>
          </a:xfrm>
          <a:prstGeom prst="rect">
            <a:avLst/>
          </a:prstGeom>
        </p:spPr>
      </p:pic>
      <p:pic>
        <p:nvPicPr>
          <p:cNvPr id="21" name="Picture 20">
            <a:extLst>
              <a:ext uri="{FF2B5EF4-FFF2-40B4-BE49-F238E27FC236}">
                <a16:creationId xmlns:a16="http://schemas.microsoft.com/office/drawing/2014/main" id="{7CACAE33-BBBA-40EC-686D-B55CA70D201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957242" y="4111709"/>
            <a:ext cx="914400" cy="914400"/>
          </a:xfrm>
          <a:prstGeom prst="rect">
            <a:avLst/>
          </a:prstGeom>
        </p:spPr>
      </p:pic>
      <p:pic>
        <p:nvPicPr>
          <p:cNvPr id="22" name="Picture 21">
            <a:extLst>
              <a:ext uri="{FF2B5EF4-FFF2-40B4-BE49-F238E27FC236}">
                <a16:creationId xmlns:a16="http://schemas.microsoft.com/office/drawing/2014/main" id="{246C0EE2-82CC-4102-58E2-9D3DD8D0D8DD}"/>
              </a:ext>
            </a:extLst>
          </p:cNvPr>
          <p:cNvPicPr>
            <a:picLocks noChangeAspect="1"/>
          </p:cNvPicPr>
          <p:nvPr/>
        </p:nvPicPr>
        <p:blipFill>
          <a:blip r:embed="rId7">
            <a:clrChange>
              <a:clrFrom>
                <a:srgbClr val="FDFDFD"/>
              </a:clrFrom>
              <a:clrTo>
                <a:srgbClr val="FDFDFD">
                  <a:alpha val="0"/>
                </a:srgbClr>
              </a:clrTo>
            </a:clrChange>
          </a:blip>
          <a:stretch>
            <a:fillRect/>
          </a:stretch>
        </p:blipFill>
        <p:spPr>
          <a:xfrm>
            <a:off x="1957242" y="5757541"/>
            <a:ext cx="914400" cy="914400"/>
          </a:xfrm>
          <a:prstGeom prst="rect">
            <a:avLst/>
          </a:prstGeom>
        </p:spPr>
      </p:pic>
      <p:pic>
        <p:nvPicPr>
          <p:cNvPr id="23" name="Picture 22">
            <a:extLst>
              <a:ext uri="{FF2B5EF4-FFF2-40B4-BE49-F238E27FC236}">
                <a16:creationId xmlns:a16="http://schemas.microsoft.com/office/drawing/2014/main" id="{D838BCC7-7453-3811-755D-5049A692C287}"/>
              </a:ext>
            </a:extLst>
          </p:cNvPr>
          <p:cNvPicPr>
            <a:picLocks noChangeAspect="1"/>
          </p:cNvPicPr>
          <p:nvPr/>
        </p:nvPicPr>
        <p:blipFill>
          <a:blip r:embed="rId8">
            <a:clrChange>
              <a:clrFrom>
                <a:srgbClr val="EFE8E3"/>
              </a:clrFrom>
              <a:clrTo>
                <a:srgbClr val="EFE8E3">
                  <a:alpha val="0"/>
                </a:srgbClr>
              </a:clrTo>
            </a:clrChange>
          </a:blip>
          <a:stretch>
            <a:fillRect/>
          </a:stretch>
        </p:blipFill>
        <p:spPr>
          <a:xfrm>
            <a:off x="3315928" y="5455303"/>
            <a:ext cx="855662" cy="822960"/>
          </a:xfrm>
          <a:prstGeom prst="rect">
            <a:avLst/>
          </a:prstGeom>
        </p:spPr>
      </p:pic>
      <p:pic>
        <p:nvPicPr>
          <p:cNvPr id="24" name="Content Placeholder 7">
            <a:extLst>
              <a:ext uri="{FF2B5EF4-FFF2-40B4-BE49-F238E27FC236}">
                <a16:creationId xmlns:a16="http://schemas.microsoft.com/office/drawing/2014/main" id="{E05BED71-EBF3-EAF5-F090-8716DBF39614}"/>
              </a:ext>
            </a:extLst>
          </p:cNvPr>
          <p:cNvPicPr>
            <a:picLocks noChangeAspect="1"/>
          </p:cNvPicPr>
          <p:nvPr/>
        </p:nvPicPr>
        <p:blipFill rotWithShape="1">
          <a:blip r:embed="rId9"/>
          <a:srcRect l="14988" t="5600" r="14863" b="3463"/>
          <a:stretch/>
        </p:blipFill>
        <p:spPr>
          <a:xfrm>
            <a:off x="3209440" y="3023366"/>
            <a:ext cx="705395" cy="914400"/>
          </a:xfrm>
          <a:prstGeom prst="rect">
            <a:avLst/>
          </a:prstGeom>
        </p:spPr>
      </p:pic>
      <p:pic>
        <p:nvPicPr>
          <p:cNvPr id="25" name="Picture 24">
            <a:extLst>
              <a:ext uri="{FF2B5EF4-FFF2-40B4-BE49-F238E27FC236}">
                <a16:creationId xmlns:a16="http://schemas.microsoft.com/office/drawing/2014/main" id="{42B07D57-5704-1958-0EB2-AAE5BE4F427D}"/>
              </a:ext>
            </a:extLst>
          </p:cNvPr>
          <p:cNvPicPr>
            <a:picLocks noChangeAspect="1"/>
          </p:cNvPicPr>
          <p:nvPr/>
        </p:nvPicPr>
        <p:blipFill rotWithShape="1">
          <a:blip r:embed="rId10"/>
          <a:srcRect t="20079" r="3835" b="20314"/>
          <a:stretch/>
        </p:blipFill>
        <p:spPr>
          <a:xfrm>
            <a:off x="3075082" y="4372180"/>
            <a:ext cx="1180167" cy="731520"/>
          </a:xfrm>
          <a:prstGeom prst="rect">
            <a:avLst/>
          </a:prstGeom>
        </p:spPr>
      </p:pic>
      <p:pic>
        <p:nvPicPr>
          <p:cNvPr id="26" name="Picture 25">
            <a:extLst>
              <a:ext uri="{FF2B5EF4-FFF2-40B4-BE49-F238E27FC236}">
                <a16:creationId xmlns:a16="http://schemas.microsoft.com/office/drawing/2014/main" id="{BBCAE940-B1A4-2752-83E3-642F72D44484}"/>
              </a:ext>
            </a:extLst>
          </p:cNvPr>
          <p:cNvPicPr>
            <a:picLocks noChangeAspect="1"/>
          </p:cNvPicPr>
          <p:nvPr/>
        </p:nvPicPr>
        <p:blipFill rotWithShape="1">
          <a:blip r:embed="rId11"/>
          <a:srcRect l="13685" t="9912" r="17315" b="12528"/>
          <a:stretch/>
        </p:blipFill>
        <p:spPr>
          <a:xfrm>
            <a:off x="3020218" y="1941724"/>
            <a:ext cx="1249337" cy="731520"/>
          </a:xfrm>
          <a:prstGeom prst="rect">
            <a:avLst/>
          </a:prstGeom>
        </p:spPr>
      </p:pic>
      <p:sp>
        <p:nvSpPr>
          <p:cNvPr id="27" name="Right Arrow 17">
            <a:extLst>
              <a:ext uri="{FF2B5EF4-FFF2-40B4-BE49-F238E27FC236}">
                <a16:creationId xmlns:a16="http://schemas.microsoft.com/office/drawing/2014/main" id="{A705207E-FD32-E0D4-F5A2-6EEFD0B795C9}"/>
              </a:ext>
            </a:extLst>
          </p:cNvPr>
          <p:cNvSpPr/>
          <p:nvPr/>
        </p:nvSpPr>
        <p:spPr>
          <a:xfrm>
            <a:off x="4860873" y="3307977"/>
            <a:ext cx="710692" cy="61016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8" name="Picture 27">
            <a:extLst>
              <a:ext uri="{FF2B5EF4-FFF2-40B4-BE49-F238E27FC236}">
                <a16:creationId xmlns:a16="http://schemas.microsoft.com/office/drawing/2014/main" id="{92C18DA4-369C-1F37-8CB2-D9322650D806}"/>
              </a:ext>
            </a:extLst>
          </p:cNvPr>
          <p:cNvPicPr>
            <a:picLocks noChangeAspect="1"/>
          </p:cNvPicPr>
          <p:nvPr/>
        </p:nvPicPr>
        <p:blipFill>
          <a:blip r:embed="rId12"/>
          <a:stretch>
            <a:fillRect/>
          </a:stretch>
        </p:blipFill>
        <p:spPr>
          <a:xfrm>
            <a:off x="5912766" y="2830173"/>
            <a:ext cx="1645920" cy="157194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9" name="TextBox 28">
            <a:extLst>
              <a:ext uri="{FF2B5EF4-FFF2-40B4-BE49-F238E27FC236}">
                <a16:creationId xmlns:a16="http://schemas.microsoft.com/office/drawing/2014/main" id="{9FD22A34-FB81-76BB-9D74-1253BA2D3B73}"/>
              </a:ext>
            </a:extLst>
          </p:cNvPr>
          <p:cNvSpPr txBox="1"/>
          <p:nvPr/>
        </p:nvSpPr>
        <p:spPr>
          <a:xfrm>
            <a:off x="6082542" y="4688202"/>
            <a:ext cx="1383712" cy="830997"/>
          </a:xfrm>
          <a:prstGeom prst="rect">
            <a:avLst/>
          </a:prstGeom>
          <a:noFill/>
        </p:spPr>
        <p:txBody>
          <a:bodyPr wrap="none" rtlCol="0">
            <a:spAutoFit/>
          </a:bodyPr>
          <a:lstStyle/>
          <a:p>
            <a:r>
              <a:rPr lang="en-US" sz="2400" dirty="0"/>
              <a:t>model/</a:t>
            </a:r>
          </a:p>
          <a:p>
            <a:r>
              <a:rPr lang="en-US" sz="2400" dirty="0"/>
              <a:t>predictor</a:t>
            </a:r>
          </a:p>
        </p:txBody>
      </p:sp>
    </p:spTree>
    <p:extLst>
      <p:ext uri="{BB962C8B-B14F-4D97-AF65-F5344CB8AC3E}">
        <p14:creationId xmlns:p14="http://schemas.microsoft.com/office/powerpoint/2010/main" val="3460997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FE41FC72-B25F-2882-58CC-6BDF680973F4}"/>
              </a:ext>
            </a:extLst>
          </p:cNvPr>
          <p:cNvSpPr>
            <a:spLocks noGrp="1"/>
          </p:cNvSpPr>
          <p:nvPr>
            <p:ph type="title"/>
          </p:nvPr>
        </p:nvSpPr>
        <p:spPr>
          <a:xfrm>
            <a:off x="0" y="0"/>
            <a:ext cx="12192000" cy="711200"/>
          </a:xfrm>
        </p:spPr>
        <p:txBody>
          <a:bodyPr/>
          <a:lstStyle/>
          <a:p>
            <a:r>
              <a:rPr lang="en-IN" dirty="0"/>
              <a:t>Un-Supervised Learning</a:t>
            </a:r>
          </a:p>
        </p:txBody>
      </p:sp>
      <p:sp>
        <p:nvSpPr>
          <p:cNvPr id="4" name="Content Placeholder 1">
            <a:extLst>
              <a:ext uri="{FF2B5EF4-FFF2-40B4-BE49-F238E27FC236}">
                <a16:creationId xmlns:a16="http://schemas.microsoft.com/office/drawing/2014/main" id="{E623A180-AC24-383A-4B19-47C57403F332}"/>
              </a:ext>
            </a:extLst>
          </p:cNvPr>
          <p:cNvSpPr txBox="1">
            <a:spLocks/>
          </p:cNvSpPr>
          <p:nvPr/>
        </p:nvSpPr>
        <p:spPr>
          <a:xfrm>
            <a:off x="446070" y="711200"/>
            <a:ext cx="11455685" cy="507543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Training Dataset </a:t>
            </a:r>
            <a:endParaRPr lang="en-US" dirty="0"/>
          </a:p>
        </p:txBody>
      </p:sp>
      <p:pic>
        <p:nvPicPr>
          <p:cNvPr id="5" name="Picture 4">
            <a:extLst>
              <a:ext uri="{FF2B5EF4-FFF2-40B4-BE49-F238E27FC236}">
                <a16:creationId xmlns:a16="http://schemas.microsoft.com/office/drawing/2014/main" id="{4A3B25BC-83A4-1205-7A86-2749467EA093}"/>
              </a:ext>
            </a:extLst>
          </p:cNvPr>
          <p:cNvPicPr>
            <a:picLocks noChangeAspect="1"/>
          </p:cNvPicPr>
          <p:nvPr/>
        </p:nvPicPr>
        <p:blipFill>
          <a:blip r:embed="rId2"/>
          <a:stretch>
            <a:fillRect/>
          </a:stretch>
        </p:blipFill>
        <p:spPr>
          <a:xfrm>
            <a:off x="2033443" y="1163058"/>
            <a:ext cx="1025957" cy="1005840"/>
          </a:xfrm>
          <a:prstGeom prst="rect">
            <a:avLst/>
          </a:prstGeom>
        </p:spPr>
      </p:pic>
      <p:pic>
        <p:nvPicPr>
          <p:cNvPr id="6" name="Picture 5">
            <a:extLst>
              <a:ext uri="{FF2B5EF4-FFF2-40B4-BE49-F238E27FC236}">
                <a16:creationId xmlns:a16="http://schemas.microsoft.com/office/drawing/2014/main" id="{8D2BEAFC-47D7-FA09-89B6-CFA584B67485}"/>
              </a:ext>
            </a:extLst>
          </p:cNvPr>
          <p:cNvPicPr>
            <a:picLocks noChangeAspect="1"/>
          </p:cNvPicPr>
          <p:nvPr/>
        </p:nvPicPr>
        <p:blipFill>
          <a:blip r:embed="rId3"/>
          <a:stretch>
            <a:fillRect/>
          </a:stretch>
        </p:blipFill>
        <p:spPr>
          <a:xfrm>
            <a:off x="2033442" y="2247550"/>
            <a:ext cx="907526" cy="914400"/>
          </a:xfrm>
          <a:prstGeom prst="rect">
            <a:avLst/>
          </a:prstGeom>
        </p:spPr>
      </p:pic>
      <p:pic>
        <p:nvPicPr>
          <p:cNvPr id="7" name="Picture 6">
            <a:extLst>
              <a:ext uri="{FF2B5EF4-FFF2-40B4-BE49-F238E27FC236}">
                <a16:creationId xmlns:a16="http://schemas.microsoft.com/office/drawing/2014/main" id="{8FCFD9CF-AD0F-2931-4547-BFF847293CC8}"/>
              </a:ext>
            </a:extLst>
          </p:cNvPr>
          <p:cNvPicPr>
            <a:picLocks noChangeAspect="1"/>
          </p:cNvPicPr>
          <p:nvPr/>
        </p:nvPicPr>
        <p:blipFill>
          <a:blip r:embed="rId4"/>
          <a:stretch>
            <a:fillRect/>
          </a:stretch>
        </p:blipFill>
        <p:spPr>
          <a:xfrm>
            <a:off x="2033442" y="3240603"/>
            <a:ext cx="914400" cy="537883"/>
          </a:xfrm>
          <a:prstGeom prst="rect">
            <a:avLst/>
          </a:prstGeom>
        </p:spPr>
      </p:pic>
      <p:pic>
        <p:nvPicPr>
          <p:cNvPr id="8" name="Picture 7">
            <a:extLst>
              <a:ext uri="{FF2B5EF4-FFF2-40B4-BE49-F238E27FC236}">
                <a16:creationId xmlns:a16="http://schemas.microsoft.com/office/drawing/2014/main" id="{F8C66832-EA64-9B95-276F-B8A995DDB608}"/>
              </a:ext>
            </a:extLst>
          </p:cNvPr>
          <p:cNvPicPr>
            <a:picLocks noChangeAspect="1"/>
          </p:cNvPicPr>
          <p:nvPr/>
        </p:nvPicPr>
        <p:blipFill>
          <a:blip r:embed="rId5"/>
          <a:stretch>
            <a:fillRect/>
          </a:stretch>
        </p:blipFill>
        <p:spPr>
          <a:xfrm>
            <a:off x="2033442" y="4850190"/>
            <a:ext cx="1005840" cy="574129"/>
          </a:xfrm>
          <a:prstGeom prst="rect">
            <a:avLst/>
          </a:prstGeom>
        </p:spPr>
      </p:pic>
      <p:pic>
        <p:nvPicPr>
          <p:cNvPr id="9" name="Picture 8">
            <a:extLst>
              <a:ext uri="{FF2B5EF4-FFF2-40B4-BE49-F238E27FC236}">
                <a16:creationId xmlns:a16="http://schemas.microsoft.com/office/drawing/2014/main" id="{95F7E5FE-4880-E89F-3E25-3FC8154A136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033442" y="3857137"/>
            <a:ext cx="914400" cy="914400"/>
          </a:xfrm>
          <a:prstGeom prst="rect">
            <a:avLst/>
          </a:prstGeom>
        </p:spPr>
      </p:pic>
      <p:pic>
        <p:nvPicPr>
          <p:cNvPr id="10" name="Picture 9">
            <a:extLst>
              <a:ext uri="{FF2B5EF4-FFF2-40B4-BE49-F238E27FC236}">
                <a16:creationId xmlns:a16="http://schemas.microsoft.com/office/drawing/2014/main" id="{68B0BCAB-E710-2255-E9FD-351B903F62A0}"/>
              </a:ext>
            </a:extLst>
          </p:cNvPr>
          <p:cNvPicPr>
            <a:picLocks noChangeAspect="1"/>
          </p:cNvPicPr>
          <p:nvPr/>
        </p:nvPicPr>
        <p:blipFill>
          <a:blip r:embed="rId7">
            <a:clrChange>
              <a:clrFrom>
                <a:srgbClr val="FDFDFD"/>
              </a:clrFrom>
              <a:clrTo>
                <a:srgbClr val="FDFDFD">
                  <a:alpha val="0"/>
                </a:srgbClr>
              </a:clrTo>
            </a:clrChange>
          </a:blip>
          <a:stretch>
            <a:fillRect/>
          </a:stretch>
        </p:blipFill>
        <p:spPr>
          <a:xfrm>
            <a:off x="2033442" y="5502969"/>
            <a:ext cx="914400" cy="914400"/>
          </a:xfrm>
          <a:prstGeom prst="rect">
            <a:avLst/>
          </a:prstGeom>
        </p:spPr>
      </p:pic>
      <p:pic>
        <p:nvPicPr>
          <p:cNvPr id="11" name="Picture 10">
            <a:extLst>
              <a:ext uri="{FF2B5EF4-FFF2-40B4-BE49-F238E27FC236}">
                <a16:creationId xmlns:a16="http://schemas.microsoft.com/office/drawing/2014/main" id="{34BD12AF-8102-F732-F8DD-2CFD5222CA5F}"/>
              </a:ext>
            </a:extLst>
          </p:cNvPr>
          <p:cNvPicPr>
            <a:picLocks noChangeAspect="1"/>
          </p:cNvPicPr>
          <p:nvPr/>
        </p:nvPicPr>
        <p:blipFill>
          <a:blip r:embed="rId8">
            <a:clrChange>
              <a:clrFrom>
                <a:srgbClr val="EFE8E3"/>
              </a:clrFrom>
              <a:clrTo>
                <a:srgbClr val="EFE8E3">
                  <a:alpha val="0"/>
                </a:srgbClr>
              </a:clrTo>
            </a:clrChange>
          </a:blip>
          <a:stretch>
            <a:fillRect/>
          </a:stretch>
        </p:blipFill>
        <p:spPr>
          <a:xfrm>
            <a:off x="3392128" y="5200731"/>
            <a:ext cx="855662" cy="822960"/>
          </a:xfrm>
          <a:prstGeom prst="rect">
            <a:avLst/>
          </a:prstGeom>
        </p:spPr>
      </p:pic>
      <p:pic>
        <p:nvPicPr>
          <p:cNvPr id="12" name="Content Placeholder 7">
            <a:extLst>
              <a:ext uri="{FF2B5EF4-FFF2-40B4-BE49-F238E27FC236}">
                <a16:creationId xmlns:a16="http://schemas.microsoft.com/office/drawing/2014/main" id="{6E4F09F8-E646-FD05-47AD-13086107CD5F}"/>
              </a:ext>
            </a:extLst>
          </p:cNvPr>
          <p:cNvPicPr>
            <a:picLocks noChangeAspect="1"/>
          </p:cNvPicPr>
          <p:nvPr/>
        </p:nvPicPr>
        <p:blipFill rotWithShape="1">
          <a:blip r:embed="rId9"/>
          <a:srcRect l="14988" t="5600" r="14863" b="3463"/>
          <a:stretch/>
        </p:blipFill>
        <p:spPr>
          <a:xfrm>
            <a:off x="3285640" y="2768794"/>
            <a:ext cx="705395" cy="914400"/>
          </a:xfrm>
          <a:prstGeom prst="rect">
            <a:avLst/>
          </a:prstGeom>
        </p:spPr>
      </p:pic>
      <p:pic>
        <p:nvPicPr>
          <p:cNvPr id="13" name="Picture 12">
            <a:extLst>
              <a:ext uri="{FF2B5EF4-FFF2-40B4-BE49-F238E27FC236}">
                <a16:creationId xmlns:a16="http://schemas.microsoft.com/office/drawing/2014/main" id="{BD435F73-6FF1-EDD2-E133-D583FED1C0A0}"/>
              </a:ext>
            </a:extLst>
          </p:cNvPr>
          <p:cNvPicPr>
            <a:picLocks noChangeAspect="1"/>
          </p:cNvPicPr>
          <p:nvPr/>
        </p:nvPicPr>
        <p:blipFill rotWithShape="1">
          <a:blip r:embed="rId10"/>
          <a:srcRect t="20079" r="3835" b="20314"/>
          <a:stretch/>
        </p:blipFill>
        <p:spPr>
          <a:xfrm>
            <a:off x="3151282" y="4117608"/>
            <a:ext cx="1180167" cy="731520"/>
          </a:xfrm>
          <a:prstGeom prst="rect">
            <a:avLst/>
          </a:prstGeom>
        </p:spPr>
      </p:pic>
      <p:pic>
        <p:nvPicPr>
          <p:cNvPr id="14" name="Picture 13">
            <a:extLst>
              <a:ext uri="{FF2B5EF4-FFF2-40B4-BE49-F238E27FC236}">
                <a16:creationId xmlns:a16="http://schemas.microsoft.com/office/drawing/2014/main" id="{66AE8505-849A-A038-ACF5-043B06E6A77A}"/>
              </a:ext>
            </a:extLst>
          </p:cNvPr>
          <p:cNvPicPr>
            <a:picLocks noChangeAspect="1"/>
          </p:cNvPicPr>
          <p:nvPr/>
        </p:nvPicPr>
        <p:blipFill rotWithShape="1">
          <a:blip r:embed="rId11"/>
          <a:srcRect l="13685" t="9912" r="17315" b="12528"/>
          <a:stretch/>
        </p:blipFill>
        <p:spPr>
          <a:xfrm>
            <a:off x="3096418" y="1687152"/>
            <a:ext cx="1249337" cy="731520"/>
          </a:xfrm>
          <a:prstGeom prst="rect">
            <a:avLst/>
          </a:prstGeom>
        </p:spPr>
      </p:pic>
      <p:sp>
        <p:nvSpPr>
          <p:cNvPr id="15" name="Right Arrow 17">
            <a:extLst>
              <a:ext uri="{FF2B5EF4-FFF2-40B4-BE49-F238E27FC236}">
                <a16:creationId xmlns:a16="http://schemas.microsoft.com/office/drawing/2014/main" id="{4F22991E-0568-BF4E-E697-5F1B4D667D88}"/>
              </a:ext>
            </a:extLst>
          </p:cNvPr>
          <p:cNvSpPr/>
          <p:nvPr/>
        </p:nvSpPr>
        <p:spPr>
          <a:xfrm>
            <a:off x="4937073" y="3053405"/>
            <a:ext cx="710692" cy="61016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0" name="Picture 29">
            <a:extLst>
              <a:ext uri="{FF2B5EF4-FFF2-40B4-BE49-F238E27FC236}">
                <a16:creationId xmlns:a16="http://schemas.microsoft.com/office/drawing/2014/main" id="{B2BC3769-A691-20DB-340F-DDC62034DF1F}"/>
              </a:ext>
            </a:extLst>
          </p:cNvPr>
          <p:cNvPicPr>
            <a:picLocks noChangeAspect="1"/>
          </p:cNvPicPr>
          <p:nvPr/>
        </p:nvPicPr>
        <p:blipFill>
          <a:blip r:embed="rId12"/>
          <a:stretch>
            <a:fillRect/>
          </a:stretch>
        </p:blipFill>
        <p:spPr>
          <a:xfrm>
            <a:off x="5988966" y="2575601"/>
            <a:ext cx="1645920" cy="157194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1" name="TextBox 30">
            <a:extLst>
              <a:ext uri="{FF2B5EF4-FFF2-40B4-BE49-F238E27FC236}">
                <a16:creationId xmlns:a16="http://schemas.microsoft.com/office/drawing/2014/main" id="{2BC376CC-680E-F279-6BB1-F8696F751FD7}"/>
              </a:ext>
            </a:extLst>
          </p:cNvPr>
          <p:cNvSpPr txBox="1"/>
          <p:nvPr/>
        </p:nvSpPr>
        <p:spPr>
          <a:xfrm>
            <a:off x="6158742" y="4433630"/>
            <a:ext cx="1383712" cy="830997"/>
          </a:xfrm>
          <a:prstGeom prst="rect">
            <a:avLst/>
          </a:prstGeom>
          <a:noFill/>
        </p:spPr>
        <p:txBody>
          <a:bodyPr wrap="none" rtlCol="0">
            <a:spAutoFit/>
          </a:bodyPr>
          <a:lstStyle/>
          <a:p>
            <a:r>
              <a:rPr lang="en-US" sz="2400" dirty="0"/>
              <a:t>model/</a:t>
            </a:r>
          </a:p>
          <a:p>
            <a:r>
              <a:rPr lang="en-US" sz="2400" dirty="0"/>
              <a:t>predictor</a:t>
            </a:r>
          </a:p>
        </p:txBody>
      </p:sp>
      <p:pic>
        <p:nvPicPr>
          <p:cNvPr id="32" name="Picture 31">
            <a:extLst>
              <a:ext uri="{FF2B5EF4-FFF2-40B4-BE49-F238E27FC236}">
                <a16:creationId xmlns:a16="http://schemas.microsoft.com/office/drawing/2014/main" id="{3772C4DE-6127-9D75-2EF0-B53089D7115E}"/>
              </a:ext>
            </a:extLst>
          </p:cNvPr>
          <p:cNvPicPr>
            <a:picLocks noChangeAspect="1"/>
          </p:cNvPicPr>
          <p:nvPr/>
        </p:nvPicPr>
        <p:blipFill>
          <a:blip r:embed="rId2"/>
          <a:stretch>
            <a:fillRect/>
          </a:stretch>
        </p:blipFill>
        <p:spPr>
          <a:xfrm>
            <a:off x="8560256" y="697857"/>
            <a:ext cx="1025957" cy="1005840"/>
          </a:xfrm>
          <a:prstGeom prst="rect">
            <a:avLst/>
          </a:prstGeom>
        </p:spPr>
      </p:pic>
      <p:pic>
        <p:nvPicPr>
          <p:cNvPr id="33" name="Picture 32">
            <a:extLst>
              <a:ext uri="{FF2B5EF4-FFF2-40B4-BE49-F238E27FC236}">
                <a16:creationId xmlns:a16="http://schemas.microsoft.com/office/drawing/2014/main" id="{EB6DB635-32EB-839E-407D-6628F446614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37391" y="1556261"/>
            <a:ext cx="907526" cy="914400"/>
          </a:xfrm>
          <a:prstGeom prst="rect">
            <a:avLst/>
          </a:prstGeom>
        </p:spPr>
      </p:pic>
      <p:pic>
        <p:nvPicPr>
          <p:cNvPr id="34" name="Picture 33">
            <a:extLst>
              <a:ext uri="{FF2B5EF4-FFF2-40B4-BE49-F238E27FC236}">
                <a16:creationId xmlns:a16="http://schemas.microsoft.com/office/drawing/2014/main" id="{983EC7E2-2048-B14F-8090-652F4333A62F}"/>
              </a:ext>
            </a:extLst>
          </p:cNvPr>
          <p:cNvPicPr>
            <a:picLocks noChangeAspect="1"/>
          </p:cNvPicPr>
          <p:nvPr/>
        </p:nvPicPr>
        <p:blipFill>
          <a:blip r:embed="rId8">
            <a:clrChange>
              <a:clrFrom>
                <a:srgbClr val="EFE8E3"/>
              </a:clrFrom>
              <a:clrTo>
                <a:srgbClr val="EFE8E3">
                  <a:alpha val="0"/>
                </a:srgbClr>
              </a:clrTo>
            </a:clrChange>
          </a:blip>
          <a:stretch>
            <a:fillRect/>
          </a:stretch>
        </p:blipFill>
        <p:spPr>
          <a:xfrm>
            <a:off x="9598479" y="869540"/>
            <a:ext cx="855662" cy="822960"/>
          </a:xfrm>
          <a:prstGeom prst="rect">
            <a:avLst/>
          </a:prstGeom>
        </p:spPr>
      </p:pic>
      <p:pic>
        <p:nvPicPr>
          <p:cNvPr id="35" name="Picture 34">
            <a:extLst>
              <a:ext uri="{FF2B5EF4-FFF2-40B4-BE49-F238E27FC236}">
                <a16:creationId xmlns:a16="http://schemas.microsoft.com/office/drawing/2014/main" id="{75B81336-5976-BBED-437C-A41662CFFA8B}"/>
              </a:ext>
            </a:extLst>
          </p:cNvPr>
          <p:cNvPicPr>
            <a:picLocks noChangeAspect="1"/>
          </p:cNvPicPr>
          <p:nvPr/>
        </p:nvPicPr>
        <p:blipFill>
          <a:blip r:embed="rId4"/>
          <a:stretch>
            <a:fillRect/>
          </a:stretch>
        </p:blipFill>
        <p:spPr>
          <a:xfrm>
            <a:off x="8603091" y="3646500"/>
            <a:ext cx="914400" cy="537883"/>
          </a:xfrm>
          <a:prstGeom prst="rect">
            <a:avLst/>
          </a:prstGeom>
        </p:spPr>
      </p:pic>
      <p:pic>
        <p:nvPicPr>
          <p:cNvPr id="36" name="Picture 35">
            <a:extLst>
              <a:ext uri="{FF2B5EF4-FFF2-40B4-BE49-F238E27FC236}">
                <a16:creationId xmlns:a16="http://schemas.microsoft.com/office/drawing/2014/main" id="{C329D552-EA76-ACB3-52B5-0FEF3C836438}"/>
              </a:ext>
            </a:extLst>
          </p:cNvPr>
          <p:cNvPicPr>
            <a:picLocks noChangeAspect="1"/>
          </p:cNvPicPr>
          <p:nvPr/>
        </p:nvPicPr>
        <p:blipFill>
          <a:blip r:embed="rId5"/>
          <a:stretch>
            <a:fillRect/>
          </a:stretch>
        </p:blipFill>
        <p:spPr>
          <a:xfrm>
            <a:off x="9616017" y="3560857"/>
            <a:ext cx="1005840" cy="574129"/>
          </a:xfrm>
          <a:prstGeom prst="rect">
            <a:avLst/>
          </a:prstGeom>
        </p:spPr>
      </p:pic>
      <p:pic>
        <p:nvPicPr>
          <p:cNvPr id="37" name="Picture 36">
            <a:extLst>
              <a:ext uri="{FF2B5EF4-FFF2-40B4-BE49-F238E27FC236}">
                <a16:creationId xmlns:a16="http://schemas.microsoft.com/office/drawing/2014/main" id="{6F7E428C-7011-160C-6CF3-30EEAEC142B6}"/>
              </a:ext>
            </a:extLst>
          </p:cNvPr>
          <p:cNvPicPr>
            <a:picLocks noChangeAspect="1"/>
          </p:cNvPicPr>
          <p:nvPr/>
        </p:nvPicPr>
        <p:blipFill rotWithShape="1">
          <a:blip r:embed="rId11"/>
          <a:srcRect l="13685" t="9912" r="17315" b="12528"/>
          <a:stretch/>
        </p:blipFill>
        <p:spPr>
          <a:xfrm>
            <a:off x="9103571" y="2937063"/>
            <a:ext cx="1249337" cy="731520"/>
          </a:xfrm>
          <a:prstGeom prst="rect">
            <a:avLst/>
          </a:prstGeom>
        </p:spPr>
      </p:pic>
      <p:pic>
        <p:nvPicPr>
          <p:cNvPr id="38" name="Picture 37">
            <a:extLst>
              <a:ext uri="{FF2B5EF4-FFF2-40B4-BE49-F238E27FC236}">
                <a16:creationId xmlns:a16="http://schemas.microsoft.com/office/drawing/2014/main" id="{75817B6E-850D-DE1B-53E0-AD11A264A7A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658147" y="4870069"/>
            <a:ext cx="914400" cy="914400"/>
          </a:xfrm>
          <a:prstGeom prst="rect">
            <a:avLst/>
          </a:prstGeom>
        </p:spPr>
      </p:pic>
      <p:pic>
        <p:nvPicPr>
          <p:cNvPr id="39" name="Picture 38">
            <a:extLst>
              <a:ext uri="{FF2B5EF4-FFF2-40B4-BE49-F238E27FC236}">
                <a16:creationId xmlns:a16="http://schemas.microsoft.com/office/drawing/2014/main" id="{5A4B8377-24D9-482D-9F63-701A410C7347}"/>
              </a:ext>
            </a:extLst>
          </p:cNvPr>
          <p:cNvPicPr>
            <a:picLocks noChangeAspect="1"/>
          </p:cNvPicPr>
          <p:nvPr/>
        </p:nvPicPr>
        <p:blipFill>
          <a:blip r:embed="rId7">
            <a:clrChange>
              <a:clrFrom>
                <a:srgbClr val="FDFDFD"/>
              </a:clrFrom>
              <a:clrTo>
                <a:srgbClr val="FDFDFD">
                  <a:alpha val="0"/>
                </a:srgbClr>
              </a:clrTo>
            </a:clrChange>
          </a:blip>
          <a:stretch>
            <a:fillRect/>
          </a:stretch>
        </p:blipFill>
        <p:spPr>
          <a:xfrm>
            <a:off x="8658147" y="5697359"/>
            <a:ext cx="914400" cy="914400"/>
          </a:xfrm>
          <a:prstGeom prst="rect">
            <a:avLst/>
          </a:prstGeom>
        </p:spPr>
      </p:pic>
      <p:pic>
        <p:nvPicPr>
          <p:cNvPr id="40" name="Content Placeholder 7">
            <a:extLst>
              <a:ext uri="{FF2B5EF4-FFF2-40B4-BE49-F238E27FC236}">
                <a16:creationId xmlns:a16="http://schemas.microsoft.com/office/drawing/2014/main" id="{07B6E90F-8458-FA11-85D4-6CFC1E95AD7C}"/>
              </a:ext>
            </a:extLst>
          </p:cNvPr>
          <p:cNvPicPr>
            <a:picLocks noChangeAspect="1"/>
          </p:cNvPicPr>
          <p:nvPr/>
        </p:nvPicPr>
        <p:blipFill rotWithShape="1">
          <a:blip r:embed="rId9"/>
          <a:srcRect l="14988" t="5600" r="14863" b="3463"/>
          <a:stretch/>
        </p:blipFill>
        <p:spPr>
          <a:xfrm>
            <a:off x="9646094" y="4885716"/>
            <a:ext cx="705395" cy="914400"/>
          </a:xfrm>
          <a:prstGeom prst="rect">
            <a:avLst/>
          </a:prstGeom>
        </p:spPr>
      </p:pic>
      <p:pic>
        <p:nvPicPr>
          <p:cNvPr id="41" name="Picture 40">
            <a:extLst>
              <a:ext uri="{FF2B5EF4-FFF2-40B4-BE49-F238E27FC236}">
                <a16:creationId xmlns:a16="http://schemas.microsoft.com/office/drawing/2014/main" id="{39459E57-A2F7-CCBA-D6F4-1B7BD9B60F48}"/>
              </a:ext>
            </a:extLst>
          </p:cNvPr>
          <p:cNvPicPr>
            <a:picLocks noChangeAspect="1"/>
          </p:cNvPicPr>
          <p:nvPr/>
        </p:nvPicPr>
        <p:blipFill rotWithShape="1">
          <a:blip r:embed="rId10"/>
          <a:srcRect t="20079" r="3835" b="20314"/>
          <a:stretch/>
        </p:blipFill>
        <p:spPr>
          <a:xfrm>
            <a:off x="9508385" y="5771624"/>
            <a:ext cx="1180167" cy="731520"/>
          </a:xfrm>
          <a:prstGeom prst="rect">
            <a:avLst/>
          </a:prstGeom>
        </p:spPr>
      </p:pic>
      <p:sp>
        <p:nvSpPr>
          <p:cNvPr id="43" name="Right Arrow 34">
            <a:extLst>
              <a:ext uri="{FF2B5EF4-FFF2-40B4-BE49-F238E27FC236}">
                <a16:creationId xmlns:a16="http://schemas.microsoft.com/office/drawing/2014/main" id="{4E6CCA1D-6AF9-6F33-9B84-09DD43C82B29}"/>
              </a:ext>
            </a:extLst>
          </p:cNvPr>
          <p:cNvSpPr/>
          <p:nvPr/>
        </p:nvSpPr>
        <p:spPr>
          <a:xfrm>
            <a:off x="7984609" y="3235240"/>
            <a:ext cx="710692" cy="38078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ight Arrow 35">
            <a:extLst>
              <a:ext uri="{FF2B5EF4-FFF2-40B4-BE49-F238E27FC236}">
                <a16:creationId xmlns:a16="http://schemas.microsoft.com/office/drawing/2014/main" id="{50B239A0-4273-7E69-5EF4-186EA2328340}"/>
              </a:ext>
            </a:extLst>
          </p:cNvPr>
          <p:cNvSpPr/>
          <p:nvPr/>
        </p:nvSpPr>
        <p:spPr>
          <a:xfrm rot="19165032">
            <a:off x="7532605" y="1908736"/>
            <a:ext cx="710692" cy="38078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ight Arrow 36">
            <a:extLst>
              <a:ext uri="{FF2B5EF4-FFF2-40B4-BE49-F238E27FC236}">
                <a16:creationId xmlns:a16="http://schemas.microsoft.com/office/drawing/2014/main" id="{AD405FDB-A8EB-7124-A0B5-BCCB2634CFED}"/>
              </a:ext>
            </a:extLst>
          </p:cNvPr>
          <p:cNvSpPr/>
          <p:nvPr/>
        </p:nvSpPr>
        <p:spPr>
          <a:xfrm rot="2483036">
            <a:off x="7546608" y="4563676"/>
            <a:ext cx="710692" cy="38078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3545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FE41FC72-B25F-2882-58CC-6BDF680973F4}"/>
              </a:ext>
            </a:extLst>
          </p:cNvPr>
          <p:cNvSpPr>
            <a:spLocks noGrp="1"/>
          </p:cNvSpPr>
          <p:nvPr>
            <p:ph type="title"/>
          </p:nvPr>
        </p:nvSpPr>
        <p:spPr>
          <a:xfrm>
            <a:off x="0" y="0"/>
            <a:ext cx="12192000" cy="711200"/>
          </a:xfrm>
        </p:spPr>
        <p:txBody>
          <a:bodyPr/>
          <a:lstStyle/>
          <a:p>
            <a:r>
              <a:rPr lang="en-IN" dirty="0"/>
              <a:t>Un-Supervised Learning</a:t>
            </a:r>
          </a:p>
        </p:txBody>
      </p:sp>
      <p:sp>
        <p:nvSpPr>
          <p:cNvPr id="2" name="Content Placeholder 1">
            <a:extLst>
              <a:ext uri="{FF2B5EF4-FFF2-40B4-BE49-F238E27FC236}">
                <a16:creationId xmlns:a16="http://schemas.microsoft.com/office/drawing/2014/main" id="{9E11C733-19C5-CB17-3EBF-B53EA9CEC75F}"/>
              </a:ext>
            </a:extLst>
          </p:cNvPr>
          <p:cNvSpPr>
            <a:spLocks noGrp="1"/>
          </p:cNvSpPr>
          <p:nvPr>
            <p:ph idx="1"/>
          </p:nvPr>
        </p:nvSpPr>
        <p:spPr>
          <a:xfrm>
            <a:off x="0" y="724543"/>
            <a:ext cx="11455685" cy="5075432"/>
          </a:xfrm>
        </p:spPr>
        <p:txBody>
          <a:bodyPr/>
          <a:lstStyle/>
          <a:p>
            <a:r>
              <a:rPr lang="en-US" dirty="0"/>
              <a:t>Test Data</a:t>
            </a:r>
          </a:p>
        </p:txBody>
      </p:sp>
      <p:sp>
        <p:nvSpPr>
          <p:cNvPr id="3" name="Right Arrow 17">
            <a:extLst>
              <a:ext uri="{FF2B5EF4-FFF2-40B4-BE49-F238E27FC236}">
                <a16:creationId xmlns:a16="http://schemas.microsoft.com/office/drawing/2014/main" id="{8A6AF219-9ABA-3AC8-8BA4-574E9D636B1D}"/>
              </a:ext>
            </a:extLst>
          </p:cNvPr>
          <p:cNvSpPr/>
          <p:nvPr/>
        </p:nvSpPr>
        <p:spPr>
          <a:xfrm>
            <a:off x="4491003" y="3066748"/>
            <a:ext cx="710692" cy="610163"/>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6" name="Picture 15">
            <a:extLst>
              <a:ext uri="{FF2B5EF4-FFF2-40B4-BE49-F238E27FC236}">
                <a16:creationId xmlns:a16="http://schemas.microsoft.com/office/drawing/2014/main" id="{04664AA0-C954-C165-2354-0D87699A7128}"/>
              </a:ext>
            </a:extLst>
          </p:cNvPr>
          <p:cNvPicPr>
            <a:picLocks noChangeAspect="1"/>
          </p:cNvPicPr>
          <p:nvPr/>
        </p:nvPicPr>
        <p:blipFill>
          <a:blip r:embed="rId2"/>
          <a:stretch>
            <a:fillRect/>
          </a:stretch>
        </p:blipFill>
        <p:spPr>
          <a:xfrm>
            <a:off x="5509240" y="2456479"/>
            <a:ext cx="1645920" cy="157194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7" name="TextBox 16">
            <a:extLst>
              <a:ext uri="{FF2B5EF4-FFF2-40B4-BE49-F238E27FC236}">
                <a16:creationId xmlns:a16="http://schemas.microsoft.com/office/drawing/2014/main" id="{4F7D5A5C-BF95-DEE5-EE57-B7D80D007FCB}"/>
              </a:ext>
            </a:extLst>
          </p:cNvPr>
          <p:cNvSpPr txBox="1"/>
          <p:nvPr/>
        </p:nvSpPr>
        <p:spPr>
          <a:xfrm>
            <a:off x="5712672" y="4446973"/>
            <a:ext cx="1383712" cy="830997"/>
          </a:xfrm>
          <a:prstGeom prst="rect">
            <a:avLst/>
          </a:prstGeom>
          <a:noFill/>
        </p:spPr>
        <p:txBody>
          <a:bodyPr wrap="none" rtlCol="0">
            <a:spAutoFit/>
          </a:bodyPr>
          <a:lstStyle/>
          <a:p>
            <a:r>
              <a:rPr lang="en-US" sz="2400" dirty="0"/>
              <a:t>model/</a:t>
            </a:r>
          </a:p>
          <a:p>
            <a:r>
              <a:rPr lang="en-US" sz="2400" dirty="0"/>
              <a:t>predictor</a:t>
            </a:r>
          </a:p>
        </p:txBody>
      </p:sp>
      <p:pic>
        <p:nvPicPr>
          <p:cNvPr id="18" name="Picture 17">
            <a:extLst>
              <a:ext uri="{FF2B5EF4-FFF2-40B4-BE49-F238E27FC236}">
                <a16:creationId xmlns:a16="http://schemas.microsoft.com/office/drawing/2014/main" id="{CFAE491A-B521-8D3F-812A-592AF444AE42}"/>
              </a:ext>
            </a:extLst>
          </p:cNvPr>
          <p:cNvPicPr>
            <a:picLocks noChangeAspect="1"/>
          </p:cNvPicPr>
          <p:nvPr/>
        </p:nvPicPr>
        <p:blipFill>
          <a:blip r:embed="rId3"/>
          <a:stretch>
            <a:fillRect/>
          </a:stretch>
        </p:blipFill>
        <p:spPr>
          <a:xfrm>
            <a:off x="8114186" y="711200"/>
            <a:ext cx="1025957" cy="1005840"/>
          </a:xfrm>
          <a:prstGeom prst="rect">
            <a:avLst/>
          </a:prstGeom>
        </p:spPr>
      </p:pic>
      <p:pic>
        <p:nvPicPr>
          <p:cNvPr id="19" name="Picture 18">
            <a:extLst>
              <a:ext uri="{FF2B5EF4-FFF2-40B4-BE49-F238E27FC236}">
                <a16:creationId xmlns:a16="http://schemas.microsoft.com/office/drawing/2014/main" id="{ECE58EBF-A87F-8B35-1A9D-7939CAA7C9D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491321" y="1569604"/>
            <a:ext cx="907526" cy="914400"/>
          </a:xfrm>
          <a:prstGeom prst="rect">
            <a:avLst/>
          </a:prstGeom>
        </p:spPr>
      </p:pic>
      <p:pic>
        <p:nvPicPr>
          <p:cNvPr id="20" name="Picture 19">
            <a:extLst>
              <a:ext uri="{FF2B5EF4-FFF2-40B4-BE49-F238E27FC236}">
                <a16:creationId xmlns:a16="http://schemas.microsoft.com/office/drawing/2014/main" id="{94F6F19B-BD32-66B6-A780-3AFCB7D9397B}"/>
              </a:ext>
            </a:extLst>
          </p:cNvPr>
          <p:cNvPicPr>
            <a:picLocks noChangeAspect="1"/>
          </p:cNvPicPr>
          <p:nvPr/>
        </p:nvPicPr>
        <p:blipFill>
          <a:blip r:embed="rId5">
            <a:clrChange>
              <a:clrFrom>
                <a:srgbClr val="EFE8E3"/>
              </a:clrFrom>
              <a:clrTo>
                <a:srgbClr val="EFE8E3">
                  <a:alpha val="0"/>
                </a:srgbClr>
              </a:clrTo>
            </a:clrChange>
          </a:blip>
          <a:stretch>
            <a:fillRect/>
          </a:stretch>
        </p:blipFill>
        <p:spPr>
          <a:xfrm>
            <a:off x="9152409" y="882883"/>
            <a:ext cx="855662" cy="822960"/>
          </a:xfrm>
          <a:prstGeom prst="rect">
            <a:avLst/>
          </a:prstGeom>
        </p:spPr>
      </p:pic>
      <p:pic>
        <p:nvPicPr>
          <p:cNvPr id="21" name="Picture 20">
            <a:extLst>
              <a:ext uri="{FF2B5EF4-FFF2-40B4-BE49-F238E27FC236}">
                <a16:creationId xmlns:a16="http://schemas.microsoft.com/office/drawing/2014/main" id="{1B7F99B9-08EF-7C83-3156-E35C8C727FBA}"/>
              </a:ext>
            </a:extLst>
          </p:cNvPr>
          <p:cNvPicPr>
            <a:picLocks noChangeAspect="1"/>
          </p:cNvPicPr>
          <p:nvPr/>
        </p:nvPicPr>
        <p:blipFill>
          <a:blip r:embed="rId6"/>
          <a:stretch>
            <a:fillRect/>
          </a:stretch>
        </p:blipFill>
        <p:spPr>
          <a:xfrm>
            <a:off x="8157021" y="3659843"/>
            <a:ext cx="914400" cy="537883"/>
          </a:xfrm>
          <a:prstGeom prst="rect">
            <a:avLst/>
          </a:prstGeom>
        </p:spPr>
      </p:pic>
      <p:pic>
        <p:nvPicPr>
          <p:cNvPr id="22" name="Picture 21">
            <a:extLst>
              <a:ext uri="{FF2B5EF4-FFF2-40B4-BE49-F238E27FC236}">
                <a16:creationId xmlns:a16="http://schemas.microsoft.com/office/drawing/2014/main" id="{E95804D0-467C-F177-B27B-A218C2923920}"/>
              </a:ext>
            </a:extLst>
          </p:cNvPr>
          <p:cNvPicPr>
            <a:picLocks noChangeAspect="1"/>
          </p:cNvPicPr>
          <p:nvPr/>
        </p:nvPicPr>
        <p:blipFill>
          <a:blip r:embed="rId7"/>
          <a:stretch>
            <a:fillRect/>
          </a:stretch>
        </p:blipFill>
        <p:spPr>
          <a:xfrm>
            <a:off x="9169947" y="3574200"/>
            <a:ext cx="1005840" cy="574129"/>
          </a:xfrm>
          <a:prstGeom prst="rect">
            <a:avLst/>
          </a:prstGeom>
        </p:spPr>
      </p:pic>
      <p:pic>
        <p:nvPicPr>
          <p:cNvPr id="23" name="Picture 22">
            <a:extLst>
              <a:ext uri="{FF2B5EF4-FFF2-40B4-BE49-F238E27FC236}">
                <a16:creationId xmlns:a16="http://schemas.microsoft.com/office/drawing/2014/main" id="{CA08ED60-BAED-8439-573B-BE4C19FD029B}"/>
              </a:ext>
            </a:extLst>
          </p:cNvPr>
          <p:cNvPicPr>
            <a:picLocks noChangeAspect="1"/>
          </p:cNvPicPr>
          <p:nvPr/>
        </p:nvPicPr>
        <p:blipFill rotWithShape="1">
          <a:blip r:embed="rId8"/>
          <a:srcRect l="13685" t="9912" r="17315" b="12528"/>
          <a:stretch/>
        </p:blipFill>
        <p:spPr>
          <a:xfrm>
            <a:off x="8657501" y="2950406"/>
            <a:ext cx="1249337" cy="731520"/>
          </a:xfrm>
          <a:prstGeom prst="rect">
            <a:avLst/>
          </a:prstGeom>
        </p:spPr>
      </p:pic>
      <p:pic>
        <p:nvPicPr>
          <p:cNvPr id="24" name="Picture 23">
            <a:extLst>
              <a:ext uri="{FF2B5EF4-FFF2-40B4-BE49-F238E27FC236}">
                <a16:creationId xmlns:a16="http://schemas.microsoft.com/office/drawing/2014/main" id="{4AA0A6D3-1A12-A42A-8ED8-C689CA8BCAB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212077" y="4883412"/>
            <a:ext cx="914400" cy="914400"/>
          </a:xfrm>
          <a:prstGeom prst="rect">
            <a:avLst/>
          </a:prstGeom>
        </p:spPr>
      </p:pic>
      <p:pic>
        <p:nvPicPr>
          <p:cNvPr id="25" name="Picture 24">
            <a:extLst>
              <a:ext uri="{FF2B5EF4-FFF2-40B4-BE49-F238E27FC236}">
                <a16:creationId xmlns:a16="http://schemas.microsoft.com/office/drawing/2014/main" id="{0E9352B3-2770-F2C1-FECB-FA43499DD1B7}"/>
              </a:ext>
            </a:extLst>
          </p:cNvPr>
          <p:cNvPicPr>
            <a:picLocks noChangeAspect="1"/>
          </p:cNvPicPr>
          <p:nvPr/>
        </p:nvPicPr>
        <p:blipFill>
          <a:blip r:embed="rId10">
            <a:clrChange>
              <a:clrFrom>
                <a:srgbClr val="FDFDFD"/>
              </a:clrFrom>
              <a:clrTo>
                <a:srgbClr val="FDFDFD">
                  <a:alpha val="0"/>
                </a:srgbClr>
              </a:clrTo>
            </a:clrChange>
          </a:blip>
          <a:stretch>
            <a:fillRect/>
          </a:stretch>
        </p:blipFill>
        <p:spPr>
          <a:xfrm>
            <a:off x="8212077" y="5710702"/>
            <a:ext cx="914400" cy="914400"/>
          </a:xfrm>
          <a:prstGeom prst="rect">
            <a:avLst/>
          </a:prstGeom>
        </p:spPr>
      </p:pic>
      <p:pic>
        <p:nvPicPr>
          <p:cNvPr id="26" name="Content Placeholder 7">
            <a:extLst>
              <a:ext uri="{FF2B5EF4-FFF2-40B4-BE49-F238E27FC236}">
                <a16:creationId xmlns:a16="http://schemas.microsoft.com/office/drawing/2014/main" id="{F0ADAE52-0BD8-A421-3EFC-BCE35097434D}"/>
              </a:ext>
            </a:extLst>
          </p:cNvPr>
          <p:cNvPicPr>
            <a:picLocks noChangeAspect="1"/>
          </p:cNvPicPr>
          <p:nvPr/>
        </p:nvPicPr>
        <p:blipFill rotWithShape="1">
          <a:blip r:embed="rId11"/>
          <a:srcRect l="14988" t="5600" r="14863" b="3463"/>
          <a:stretch/>
        </p:blipFill>
        <p:spPr>
          <a:xfrm>
            <a:off x="9200024" y="4899059"/>
            <a:ext cx="705395" cy="914400"/>
          </a:xfrm>
          <a:prstGeom prst="rect">
            <a:avLst/>
          </a:prstGeom>
        </p:spPr>
      </p:pic>
      <p:pic>
        <p:nvPicPr>
          <p:cNvPr id="27" name="Picture 26">
            <a:extLst>
              <a:ext uri="{FF2B5EF4-FFF2-40B4-BE49-F238E27FC236}">
                <a16:creationId xmlns:a16="http://schemas.microsoft.com/office/drawing/2014/main" id="{5ACA9622-6E08-6704-6012-8352A48D191E}"/>
              </a:ext>
            </a:extLst>
          </p:cNvPr>
          <p:cNvPicPr>
            <a:picLocks noChangeAspect="1"/>
          </p:cNvPicPr>
          <p:nvPr/>
        </p:nvPicPr>
        <p:blipFill rotWithShape="1">
          <a:blip r:embed="rId12"/>
          <a:srcRect t="20079" r="3835" b="20314"/>
          <a:stretch/>
        </p:blipFill>
        <p:spPr>
          <a:xfrm>
            <a:off x="9062315" y="5784967"/>
            <a:ext cx="1180167" cy="731520"/>
          </a:xfrm>
          <a:prstGeom prst="rect">
            <a:avLst/>
          </a:prstGeom>
        </p:spPr>
      </p:pic>
      <p:sp>
        <p:nvSpPr>
          <p:cNvPr id="28" name="Right Arrow 34">
            <a:extLst>
              <a:ext uri="{FF2B5EF4-FFF2-40B4-BE49-F238E27FC236}">
                <a16:creationId xmlns:a16="http://schemas.microsoft.com/office/drawing/2014/main" id="{7DFE2E70-FBC0-971B-19D2-CE28792B7C36}"/>
              </a:ext>
            </a:extLst>
          </p:cNvPr>
          <p:cNvSpPr/>
          <p:nvPr/>
        </p:nvSpPr>
        <p:spPr>
          <a:xfrm rot="19602288">
            <a:off x="7439209" y="2294807"/>
            <a:ext cx="710692" cy="439037"/>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9" name="Picture 28">
            <a:extLst>
              <a:ext uri="{FF2B5EF4-FFF2-40B4-BE49-F238E27FC236}">
                <a16:creationId xmlns:a16="http://schemas.microsoft.com/office/drawing/2014/main" id="{1207946D-8370-229A-C947-DDD2EDB8EDDE}"/>
              </a:ext>
            </a:extLst>
          </p:cNvPr>
          <p:cNvPicPr>
            <a:picLocks noChangeAspect="1"/>
          </p:cNvPicPr>
          <p:nvPr/>
        </p:nvPicPr>
        <p:blipFill>
          <a:blip r:embed="rId13">
            <a:clrChange>
              <a:clrFrom>
                <a:srgbClr val="FFFFFF"/>
              </a:clrFrom>
              <a:clrTo>
                <a:srgbClr val="FFFFFF">
                  <a:alpha val="0"/>
                </a:srgbClr>
              </a:clrTo>
            </a:clrChange>
            <a:extLst>
              <a:ext uri="{BEBA8EAE-BF5A-486C-A8C5-ECC9F3942E4B}">
                <a14:imgProps xmlns:a14="http://schemas.microsoft.com/office/drawing/2010/main">
                  <a14:imgLayer r:embed="rId14">
                    <a14:imgEffect>
                      <a14:brightnessContrast contrast="20000"/>
                    </a14:imgEffect>
                  </a14:imgLayer>
                </a14:imgProps>
              </a:ext>
            </a:extLst>
          </a:blip>
          <a:stretch>
            <a:fillRect/>
          </a:stretch>
        </p:blipFill>
        <p:spPr>
          <a:xfrm>
            <a:off x="2818181" y="2706701"/>
            <a:ext cx="1188720" cy="1321725"/>
          </a:xfrm>
          <a:prstGeom prst="rect">
            <a:avLst/>
          </a:prstGeom>
        </p:spPr>
      </p:pic>
      <p:sp>
        <p:nvSpPr>
          <p:cNvPr id="46" name="TextBox 45">
            <a:extLst>
              <a:ext uri="{FF2B5EF4-FFF2-40B4-BE49-F238E27FC236}">
                <a16:creationId xmlns:a16="http://schemas.microsoft.com/office/drawing/2014/main" id="{73E84E59-DEFC-41B1-A807-5A37C7419088}"/>
              </a:ext>
            </a:extLst>
          </p:cNvPr>
          <p:cNvSpPr txBox="1"/>
          <p:nvPr/>
        </p:nvSpPr>
        <p:spPr>
          <a:xfrm>
            <a:off x="1486839" y="4616250"/>
            <a:ext cx="3888770" cy="1323439"/>
          </a:xfrm>
          <a:prstGeom prst="rect">
            <a:avLst/>
          </a:prstGeom>
          <a:solidFill>
            <a:schemeClr val="bg1">
              <a:lumMod val="95000"/>
            </a:schemeClr>
          </a:solidFill>
        </p:spPr>
        <p:txBody>
          <a:bodyPr wrap="square" rtlCol="0">
            <a:spAutoFit/>
          </a:bodyPr>
          <a:lstStyle/>
          <a:p>
            <a:r>
              <a:rPr lang="en-US" sz="2000" dirty="0">
                <a:solidFill>
                  <a:srgbClr val="3413F7"/>
                </a:solidFill>
              </a:rPr>
              <a:t>Given unlabeled examples, model creates clusters, maps the new unlabeled example to nearest cluster</a:t>
            </a:r>
          </a:p>
        </p:txBody>
      </p:sp>
    </p:spTree>
    <p:extLst>
      <p:ext uri="{BB962C8B-B14F-4D97-AF65-F5344CB8AC3E}">
        <p14:creationId xmlns:p14="http://schemas.microsoft.com/office/powerpoint/2010/main" val="28641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2.59259E-6 L 0.44723 -0.26204 " pathEditMode="relative" rAng="0" ptsTypes="AA">
                                      <p:cBhvr>
                                        <p:cTn id="6" dur="2000" fill="hold"/>
                                        <p:tgtEl>
                                          <p:spTgt spid="29"/>
                                        </p:tgtEl>
                                        <p:attrNameLst>
                                          <p:attrName>ppt_x</p:attrName>
                                          <p:attrName>ppt_y</p:attrName>
                                        </p:attrNameLst>
                                      </p:cBhvr>
                                      <p:rCtr x="22361" y="-13102"/>
                                    </p:animMotion>
                                  </p:childTnLst>
                                </p:cTn>
                              </p:par>
                              <p:par>
                                <p:cTn id="7" presetID="22" presetClass="entr" presetSubtype="4"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wipe(down)">
                                      <p:cBhvr>
                                        <p:cTn id="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94AF2F4-B7B4-908B-C4D3-C2758CD66A02}"/>
              </a:ext>
            </a:extLst>
          </p:cNvPr>
          <p:cNvSpPr>
            <a:spLocks noGrp="1"/>
          </p:cNvSpPr>
          <p:nvPr>
            <p:ph type="title"/>
          </p:nvPr>
        </p:nvSpPr>
        <p:spPr/>
        <p:txBody>
          <a:bodyPr/>
          <a:lstStyle/>
          <a:p>
            <a:r>
              <a:rPr lang="en-IN" dirty="0"/>
              <a:t>Supervised Learning v/s Un-Supervised Learning</a:t>
            </a:r>
          </a:p>
        </p:txBody>
      </p:sp>
      <p:graphicFrame>
        <p:nvGraphicFramePr>
          <p:cNvPr id="12" name="Content Placeholder 11">
            <a:extLst>
              <a:ext uri="{FF2B5EF4-FFF2-40B4-BE49-F238E27FC236}">
                <a16:creationId xmlns:a16="http://schemas.microsoft.com/office/drawing/2014/main" id="{C5579F2F-3F1F-5602-E51A-5DEF0D08E349}"/>
              </a:ext>
            </a:extLst>
          </p:cNvPr>
          <p:cNvGraphicFramePr>
            <a:graphicFrameLocks noGrp="1"/>
          </p:cNvGraphicFramePr>
          <p:nvPr>
            <p:ph idx="1"/>
            <p:extLst>
              <p:ext uri="{D42A27DB-BD31-4B8C-83A1-F6EECF244321}">
                <p14:modId xmlns:p14="http://schemas.microsoft.com/office/powerpoint/2010/main" val="205527113"/>
              </p:ext>
            </p:extLst>
          </p:nvPr>
        </p:nvGraphicFramePr>
        <p:xfrm>
          <a:off x="80682" y="815787"/>
          <a:ext cx="11994778" cy="5127814"/>
        </p:xfrm>
        <a:graphic>
          <a:graphicData uri="http://schemas.openxmlformats.org/drawingml/2006/table">
            <a:tbl>
              <a:tblPr firstRow="1" firstCol="1" bandRow="1">
                <a:tableStyleId>{912C8C85-51F0-491E-9774-3900AFEF0FD7}</a:tableStyleId>
              </a:tblPr>
              <a:tblGrid>
                <a:gridCol w="5997389">
                  <a:extLst>
                    <a:ext uri="{9D8B030D-6E8A-4147-A177-3AD203B41FA5}">
                      <a16:colId xmlns:a16="http://schemas.microsoft.com/office/drawing/2014/main" val="992253943"/>
                    </a:ext>
                  </a:extLst>
                </a:gridCol>
                <a:gridCol w="5997389">
                  <a:extLst>
                    <a:ext uri="{9D8B030D-6E8A-4147-A177-3AD203B41FA5}">
                      <a16:colId xmlns:a16="http://schemas.microsoft.com/office/drawing/2014/main" val="112331549"/>
                    </a:ext>
                  </a:extLst>
                </a:gridCol>
              </a:tblGrid>
              <a:tr h="479806">
                <a:tc>
                  <a:txBody>
                    <a:bodyPr/>
                    <a:lstStyle/>
                    <a:p>
                      <a:pPr algn="l">
                        <a:lnSpc>
                          <a:spcPct val="107000"/>
                        </a:lnSpc>
                        <a:spcAft>
                          <a:spcPts val="800"/>
                        </a:spcAft>
                      </a:pPr>
                      <a:r>
                        <a:rPr lang="en-IN" sz="1600" b="1" dirty="0">
                          <a:effectLst/>
                        </a:rPr>
                        <a:t>                                      Supervised Learning</a:t>
                      </a:r>
                      <a:endParaRPr lang="en-IN" sz="1600" b="1" dirty="0">
                        <a:effectLst/>
                        <a:latin typeface="Calibri" panose="020F0502020204030204" pitchFamily="34" charset="0"/>
                        <a:ea typeface="Calibri" panose="020F0502020204030204" pitchFamily="34" charset="0"/>
                        <a:cs typeface="Shruti" panose="020B0502040204020203" pitchFamily="34" charset="0"/>
                      </a:endParaRPr>
                    </a:p>
                  </a:txBody>
                  <a:tcPr marL="75684" marR="75684" marT="75684" marB="7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600" b="1" dirty="0">
                          <a:effectLst/>
                        </a:rPr>
                        <a:t>Unsupervised Learning</a:t>
                      </a:r>
                      <a:endParaRPr lang="en-IN" sz="1600" b="1" dirty="0">
                        <a:effectLst/>
                        <a:latin typeface="Calibri" panose="020F0502020204030204" pitchFamily="34" charset="0"/>
                        <a:ea typeface="Calibri" panose="020F0502020204030204" pitchFamily="34" charset="0"/>
                        <a:cs typeface="Shruti" panose="020B0502040204020203" pitchFamily="34" charset="0"/>
                      </a:endParaRPr>
                    </a:p>
                  </a:txBody>
                  <a:tcPr marL="75684" marR="75684" marT="75684" marB="7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292308"/>
                  </a:ext>
                </a:extLst>
              </a:tr>
              <a:tr h="424277">
                <a:tc>
                  <a:txBody>
                    <a:bodyPr/>
                    <a:lstStyle/>
                    <a:p>
                      <a:pPr algn="just">
                        <a:lnSpc>
                          <a:spcPct val="107000"/>
                        </a:lnSpc>
                        <a:spcAft>
                          <a:spcPts val="800"/>
                        </a:spcAft>
                      </a:pPr>
                      <a:r>
                        <a:rPr lang="en-IN" sz="1600" b="0" dirty="0">
                          <a:effectLst/>
                        </a:rPr>
                        <a:t>Algorithms are trained using labelled data.</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600" b="0" dirty="0">
                          <a:effectLst/>
                        </a:rPr>
                        <a:t>Algorithms are trained using unlabelled data.</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777576"/>
                  </a:ext>
                </a:extLst>
              </a:tr>
              <a:tr h="495113">
                <a:tc>
                  <a:txBody>
                    <a:bodyPr/>
                    <a:lstStyle/>
                    <a:p>
                      <a:pPr algn="just">
                        <a:lnSpc>
                          <a:spcPct val="107000"/>
                        </a:lnSpc>
                        <a:spcAft>
                          <a:spcPts val="800"/>
                        </a:spcAft>
                      </a:pPr>
                      <a:r>
                        <a:rPr lang="en-IN" sz="1600" b="0" dirty="0">
                          <a:effectLst/>
                        </a:rPr>
                        <a:t>It takes direct feedback to check if it is predicting correct output or not.</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600" b="0" dirty="0">
                          <a:effectLst/>
                        </a:rPr>
                        <a:t>It does not take any feedback.</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7126772"/>
                  </a:ext>
                </a:extLst>
              </a:tr>
              <a:tr h="424277">
                <a:tc>
                  <a:txBody>
                    <a:bodyPr/>
                    <a:lstStyle/>
                    <a:p>
                      <a:pPr algn="just">
                        <a:lnSpc>
                          <a:spcPct val="107000"/>
                        </a:lnSpc>
                        <a:spcAft>
                          <a:spcPts val="800"/>
                        </a:spcAft>
                      </a:pPr>
                      <a:r>
                        <a:rPr lang="en-IN" sz="1600" b="0" dirty="0">
                          <a:effectLst/>
                        </a:rPr>
                        <a:t>It predicts the output.</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600" b="0" dirty="0">
                          <a:effectLst/>
                        </a:rPr>
                        <a:t>It finds the hidden patterns in data.</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2668"/>
                  </a:ext>
                </a:extLst>
              </a:tr>
              <a:tr h="453572">
                <a:tc>
                  <a:txBody>
                    <a:bodyPr/>
                    <a:lstStyle/>
                    <a:p>
                      <a:pPr algn="just">
                        <a:lnSpc>
                          <a:spcPct val="107000"/>
                        </a:lnSpc>
                        <a:spcAft>
                          <a:spcPts val="800"/>
                        </a:spcAft>
                      </a:pPr>
                      <a:r>
                        <a:rPr lang="en-IN" sz="1600" b="0" dirty="0">
                          <a:effectLst/>
                        </a:rPr>
                        <a:t>input data is provided to the model along with the output.</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600" b="0" dirty="0">
                          <a:effectLst/>
                        </a:rPr>
                        <a:t>In unsupervised learning, only input data is provided to the model.</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4389216"/>
                  </a:ext>
                </a:extLst>
              </a:tr>
              <a:tr h="732242">
                <a:tc>
                  <a:txBody>
                    <a:bodyPr/>
                    <a:lstStyle/>
                    <a:p>
                      <a:pPr algn="just">
                        <a:lnSpc>
                          <a:spcPct val="107000"/>
                        </a:lnSpc>
                        <a:spcAft>
                          <a:spcPts val="800"/>
                        </a:spcAft>
                      </a:pPr>
                      <a:r>
                        <a:rPr lang="en-IN" sz="1600" b="0" dirty="0">
                          <a:effectLst/>
                        </a:rPr>
                        <a:t>The goal of supervised learning is to train the model so that it can predict the output when it is given new data.</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600" b="0">
                          <a:effectLst/>
                        </a:rPr>
                        <a:t>The goal of unsupervised learning is to find the hidden patterns and useful insights from the unknown dataset.</a:t>
                      </a:r>
                      <a:endParaRPr lang="en-IN" sz="1600" b="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560196"/>
                  </a:ext>
                </a:extLst>
              </a:tr>
              <a:tr h="579706">
                <a:tc>
                  <a:txBody>
                    <a:bodyPr/>
                    <a:lstStyle/>
                    <a:p>
                      <a:pPr algn="just">
                        <a:lnSpc>
                          <a:spcPct val="107000"/>
                        </a:lnSpc>
                        <a:spcAft>
                          <a:spcPts val="800"/>
                        </a:spcAft>
                      </a:pPr>
                      <a:r>
                        <a:rPr lang="en-IN" sz="1600" b="0" dirty="0">
                          <a:effectLst/>
                        </a:rPr>
                        <a:t>It can be categorized in Classification and Regression problems.</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600" b="0" dirty="0">
                          <a:effectLst/>
                        </a:rPr>
                        <a:t>It can be classified in Clustering and Associations problems.</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933889"/>
                  </a:ext>
                </a:extLst>
              </a:tr>
              <a:tr h="493628">
                <a:tc>
                  <a:txBody>
                    <a:bodyPr/>
                    <a:lstStyle/>
                    <a:p>
                      <a:pPr algn="just">
                        <a:lnSpc>
                          <a:spcPct val="107000"/>
                        </a:lnSpc>
                        <a:spcAft>
                          <a:spcPts val="800"/>
                        </a:spcAft>
                      </a:pPr>
                      <a:r>
                        <a:rPr lang="en-IN" sz="1600" b="0" dirty="0">
                          <a:effectLst/>
                        </a:rPr>
                        <a:t>It produces an accurate result.</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600" b="0" dirty="0">
                          <a:effectLst/>
                        </a:rPr>
                        <a:t>It may give less accurate result as compared to supervised learning.</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630540"/>
                  </a:ext>
                </a:extLst>
              </a:tr>
              <a:tr h="1045193">
                <a:tc>
                  <a:txBody>
                    <a:bodyPr/>
                    <a:lstStyle/>
                    <a:p>
                      <a:pPr algn="just">
                        <a:lnSpc>
                          <a:spcPct val="107000"/>
                        </a:lnSpc>
                        <a:spcAft>
                          <a:spcPts val="800"/>
                        </a:spcAft>
                      </a:pPr>
                      <a:r>
                        <a:rPr lang="en-IN" sz="1600" b="0" dirty="0">
                          <a:effectLst/>
                        </a:rPr>
                        <a:t>It includes various algorithms such as Linear Regression, Logistic Regression, Support Vector Machine, Multi-class Classification, Decision tree, Bayesian Logic, etc.</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600" b="0" dirty="0">
                          <a:effectLst/>
                        </a:rPr>
                        <a:t>It includes various algorithms such as Clustering, KNN, and </a:t>
                      </a:r>
                      <a:r>
                        <a:rPr lang="en-IN" sz="1600" b="0" dirty="0" err="1">
                          <a:effectLst/>
                        </a:rPr>
                        <a:t>Apriori</a:t>
                      </a:r>
                      <a:r>
                        <a:rPr lang="en-IN" sz="1600" b="0" dirty="0">
                          <a:effectLst/>
                        </a:rPr>
                        <a:t> algorithm.</a:t>
                      </a:r>
                      <a:endParaRPr lang="en-IN" sz="1600" b="0" dirty="0">
                        <a:effectLst/>
                        <a:latin typeface="Calibri" panose="020F0502020204030204" pitchFamily="34" charset="0"/>
                        <a:ea typeface="Calibri" panose="020F0502020204030204" pitchFamily="34" charset="0"/>
                        <a:cs typeface="Shruti" panose="020B0502040204020203" pitchFamily="34" charset="0"/>
                      </a:endParaRPr>
                    </a:p>
                  </a:txBody>
                  <a:tcPr marL="50456" marR="50456" marT="50456" marB="50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2908478"/>
                  </a:ext>
                </a:extLst>
              </a:tr>
            </a:tbl>
          </a:graphicData>
        </a:graphic>
      </p:graphicFrame>
    </p:spTree>
    <p:extLst>
      <p:ext uri="{BB962C8B-B14F-4D97-AF65-F5344CB8AC3E}">
        <p14:creationId xmlns:p14="http://schemas.microsoft.com/office/powerpoint/2010/main" val="22923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FE41FC72-B25F-2882-58CC-6BDF680973F4}"/>
              </a:ext>
            </a:extLst>
          </p:cNvPr>
          <p:cNvSpPr>
            <a:spLocks noGrp="1"/>
          </p:cNvSpPr>
          <p:nvPr>
            <p:ph type="title"/>
          </p:nvPr>
        </p:nvSpPr>
        <p:spPr/>
        <p:txBody>
          <a:bodyPr/>
          <a:lstStyle/>
          <a:p>
            <a:r>
              <a:rPr lang="en-IN" dirty="0"/>
              <a:t>Reinforcement Learning</a:t>
            </a:r>
          </a:p>
        </p:txBody>
      </p:sp>
      <p:sp>
        <p:nvSpPr>
          <p:cNvPr id="4" name="Content Placeholder 3">
            <a:extLst>
              <a:ext uri="{FF2B5EF4-FFF2-40B4-BE49-F238E27FC236}">
                <a16:creationId xmlns:a16="http://schemas.microsoft.com/office/drawing/2014/main" id="{CFE70A66-6C08-3CDE-971E-DEDEF332F306}"/>
              </a:ext>
            </a:extLst>
          </p:cNvPr>
          <p:cNvSpPr>
            <a:spLocks noGrp="1"/>
          </p:cNvSpPr>
          <p:nvPr>
            <p:ph idx="1"/>
          </p:nvPr>
        </p:nvSpPr>
        <p:spPr/>
        <p:txBody>
          <a:bodyPr/>
          <a:lstStyle/>
          <a:p>
            <a:r>
              <a:rPr lang="en-US" dirty="0"/>
              <a:t>Place a reinforcement learning algorithm into any environment and it will make a lot of mistakes in the beginning.</a:t>
            </a:r>
          </a:p>
          <a:p>
            <a:r>
              <a:rPr lang="en-US" dirty="0"/>
              <a:t>The algorithm is provided with some sort of signal that associates good behaviors with a positive signal and bad behaviors with a negative one.</a:t>
            </a:r>
          </a:p>
          <a:p>
            <a:r>
              <a:rPr lang="en-US" dirty="0"/>
              <a:t> We can reinforce our algorithm to prefer good behaviors over bad ones. Over time, our learning algorithm learns to make less mistakes than it used to.</a:t>
            </a:r>
          </a:p>
          <a:p>
            <a:endParaRPr lang="en-IN" dirty="0"/>
          </a:p>
        </p:txBody>
      </p:sp>
      <p:sp>
        <p:nvSpPr>
          <p:cNvPr id="19" name="Oval 18">
            <a:extLst>
              <a:ext uri="{FF2B5EF4-FFF2-40B4-BE49-F238E27FC236}">
                <a16:creationId xmlns:a16="http://schemas.microsoft.com/office/drawing/2014/main" id="{8C82B61C-3B1E-F8B4-7D4C-FB44AD0B1DFC}"/>
              </a:ext>
            </a:extLst>
          </p:cNvPr>
          <p:cNvSpPr/>
          <p:nvPr/>
        </p:nvSpPr>
        <p:spPr>
          <a:xfrm>
            <a:off x="5350696" y="4765863"/>
            <a:ext cx="1200823" cy="113664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2060"/>
                </a:solidFill>
              </a:rPr>
              <a:t>Agent </a:t>
            </a:r>
          </a:p>
        </p:txBody>
      </p:sp>
      <p:sp>
        <p:nvSpPr>
          <p:cNvPr id="20" name="Rounded Rectangle 6">
            <a:extLst>
              <a:ext uri="{FF2B5EF4-FFF2-40B4-BE49-F238E27FC236}">
                <a16:creationId xmlns:a16="http://schemas.microsoft.com/office/drawing/2014/main" id="{919FA3BB-77C6-BB1E-1A84-292918DDB998}"/>
              </a:ext>
            </a:extLst>
          </p:cNvPr>
          <p:cNvSpPr/>
          <p:nvPr/>
        </p:nvSpPr>
        <p:spPr>
          <a:xfrm>
            <a:off x="4467226" y="3327026"/>
            <a:ext cx="2864223" cy="640080"/>
          </a:xfrm>
          <a:prstGeom prst="roundRect">
            <a:avLst/>
          </a:prstGeom>
          <a:solidFill>
            <a:srgbClr val="F1A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C00000"/>
                </a:solidFill>
              </a:rPr>
              <a:t>Environment </a:t>
            </a:r>
          </a:p>
        </p:txBody>
      </p:sp>
      <p:cxnSp>
        <p:nvCxnSpPr>
          <p:cNvPr id="21" name="Curved Connector 8">
            <a:extLst>
              <a:ext uri="{FF2B5EF4-FFF2-40B4-BE49-F238E27FC236}">
                <a16:creationId xmlns:a16="http://schemas.microsoft.com/office/drawing/2014/main" id="{6073E15A-5D5A-0F62-12AB-7FE2C688717D}"/>
              </a:ext>
            </a:extLst>
          </p:cNvPr>
          <p:cNvCxnSpPr>
            <a:stCxn id="19" idx="6"/>
            <a:endCxn id="20" idx="3"/>
          </p:cNvCxnSpPr>
          <p:nvPr/>
        </p:nvCxnSpPr>
        <p:spPr>
          <a:xfrm flipV="1">
            <a:off x="6551518" y="3647066"/>
            <a:ext cx="779930" cy="1687118"/>
          </a:xfrm>
          <a:prstGeom prst="curvedConnector3">
            <a:avLst>
              <a:gd name="adj1" fmla="val 170689"/>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13">
            <a:extLst>
              <a:ext uri="{FF2B5EF4-FFF2-40B4-BE49-F238E27FC236}">
                <a16:creationId xmlns:a16="http://schemas.microsoft.com/office/drawing/2014/main" id="{5E071BAB-28D7-D179-60EF-75678F6052B8}"/>
              </a:ext>
            </a:extLst>
          </p:cNvPr>
          <p:cNvCxnSpPr>
            <a:stCxn id="20" idx="1"/>
            <a:endCxn id="19" idx="3"/>
          </p:cNvCxnSpPr>
          <p:nvPr/>
        </p:nvCxnSpPr>
        <p:spPr>
          <a:xfrm rot="10800000" flipH="1" flipV="1">
            <a:off x="4467225" y="3647066"/>
            <a:ext cx="1059326" cy="2088981"/>
          </a:xfrm>
          <a:prstGeom prst="curvedConnector4">
            <a:avLst>
              <a:gd name="adj1" fmla="val -74895"/>
              <a:gd name="adj2" fmla="val 100888"/>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30">
            <a:extLst>
              <a:ext uri="{FF2B5EF4-FFF2-40B4-BE49-F238E27FC236}">
                <a16:creationId xmlns:a16="http://schemas.microsoft.com/office/drawing/2014/main" id="{2E8CC29B-9D98-3BAB-F5F6-DC6A86C0F0E1}"/>
              </a:ext>
            </a:extLst>
          </p:cNvPr>
          <p:cNvCxnSpPr>
            <a:stCxn id="20" idx="1"/>
            <a:endCxn id="19" idx="2"/>
          </p:cNvCxnSpPr>
          <p:nvPr/>
        </p:nvCxnSpPr>
        <p:spPr>
          <a:xfrm rot="10800000" flipH="1" flipV="1">
            <a:off x="4467225" y="3647066"/>
            <a:ext cx="883470" cy="1687118"/>
          </a:xfrm>
          <a:prstGeom prst="curvedConnector3">
            <a:avLst>
              <a:gd name="adj1" fmla="val -25875"/>
            </a:avLst>
          </a:prstGeom>
          <a:ln w="19050">
            <a:solidFill>
              <a:srgbClr val="962A4B"/>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D09EA0-767A-70D0-1F30-4EABE9D94E20}"/>
              </a:ext>
            </a:extLst>
          </p:cNvPr>
          <p:cNvSpPr txBox="1"/>
          <p:nvPr/>
        </p:nvSpPr>
        <p:spPr>
          <a:xfrm>
            <a:off x="7953375" y="4291565"/>
            <a:ext cx="1037418" cy="461665"/>
          </a:xfrm>
          <a:prstGeom prst="rect">
            <a:avLst/>
          </a:prstGeom>
          <a:noFill/>
        </p:spPr>
        <p:txBody>
          <a:bodyPr wrap="square" rtlCol="0">
            <a:spAutoFit/>
          </a:bodyPr>
          <a:lstStyle/>
          <a:p>
            <a:r>
              <a:rPr lang="en-US" sz="2400" dirty="0">
                <a:solidFill>
                  <a:srgbClr val="00B050"/>
                </a:solidFill>
              </a:rPr>
              <a:t>Action </a:t>
            </a:r>
          </a:p>
        </p:txBody>
      </p:sp>
      <p:sp>
        <p:nvSpPr>
          <p:cNvPr id="25" name="TextBox 24">
            <a:extLst>
              <a:ext uri="{FF2B5EF4-FFF2-40B4-BE49-F238E27FC236}">
                <a16:creationId xmlns:a16="http://schemas.microsoft.com/office/drawing/2014/main" id="{282331EB-2A72-9FCC-9896-55ED8B2B2403}"/>
              </a:ext>
            </a:extLst>
          </p:cNvPr>
          <p:cNvSpPr txBox="1"/>
          <p:nvPr/>
        </p:nvSpPr>
        <p:spPr>
          <a:xfrm>
            <a:off x="2592460" y="4647242"/>
            <a:ext cx="1097605" cy="830997"/>
          </a:xfrm>
          <a:prstGeom prst="rect">
            <a:avLst/>
          </a:prstGeom>
          <a:noFill/>
        </p:spPr>
        <p:txBody>
          <a:bodyPr wrap="square" rtlCol="0">
            <a:spAutoFit/>
          </a:bodyPr>
          <a:lstStyle/>
          <a:p>
            <a:r>
              <a:rPr lang="en-US" sz="2400" dirty="0">
                <a:solidFill>
                  <a:srgbClr val="0070C0"/>
                </a:solidFill>
              </a:rPr>
              <a:t>Reward </a:t>
            </a:r>
          </a:p>
        </p:txBody>
      </p:sp>
      <p:sp>
        <p:nvSpPr>
          <p:cNvPr id="26" name="TextBox 25">
            <a:extLst>
              <a:ext uri="{FF2B5EF4-FFF2-40B4-BE49-F238E27FC236}">
                <a16:creationId xmlns:a16="http://schemas.microsoft.com/office/drawing/2014/main" id="{2AAC06F1-BCA9-9779-CD95-FFD66331836D}"/>
              </a:ext>
            </a:extLst>
          </p:cNvPr>
          <p:cNvSpPr txBox="1"/>
          <p:nvPr/>
        </p:nvSpPr>
        <p:spPr>
          <a:xfrm>
            <a:off x="4329474" y="4483645"/>
            <a:ext cx="822960" cy="830997"/>
          </a:xfrm>
          <a:prstGeom prst="rect">
            <a:avLst/>
          </a:prstGeom>
          <a:noFill/>
        </p:spPr>
        <p:txBody>
          <a:bodyPr wrap="square" rtlCol="0">
            <a:spAutoFit/>
          </a:bodyPr>
          <a:lstStyle/>
          <a:p>
            <a:r>
              <a:rPr lang="en-US" sz="2400" dirty="0">
                <a:solidFill>
                  <a:srgbClr val="962A4B"/>
                </a:solidFill>
              </a:rPr>
              <a:t>State  </a:t>
            </a:r>
          </a:p>
        </p:txBody>
      </p:sp>
    </p:spTree>
    <p:extLst>
      <p:ext uri="{BB962C8B-B14F-4D97-AF65-F5344CB8AC3E}">
        <p14:creationId xmlns:p14="http://schemas.microsoft.com/office/powerpoint/2010/main" val="30121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4" grpId="0"/>
      <p:bldP spid="25"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Artificial Intelligence?</a:t>
            </a:r>
          </a:p>
        </p:txBody>
      </p:sp>
      <p:sp>
        <p:nvSpPr>
          <p:cNvPr id="3" name="Content Placeholder 2"/>
          <p:cNvSpPr>
            <a:spLocks noGrp="1"/>
          </p:cNvSpPr>
          <p:nvPr>
            <p:ph idx="1"/>
          </p:nvPr>
        </p:nvSpPr>
        <p:spPr>
          <a:xfrm>
            <a:off x="131181" y="1330960"/>
            <a:ext cx="8403219" cy="5123049"/>
          </a:xfrm>
        </p:spPr>
        <p:txBody>
          <a:bodyPr/>
          <a:lstStyle/>
          <a:p>
            <a:pPr>
              <a:buClr>
                <a:schemeClr val="accent6"/>
              </a:buClr>
            </a:pPr>
            <a:r>
              <a:rPr lang="en-US" dirty="0"/>
              <a:t>The term “</a:t>
            </a:r>
            <a:r>
              <a:rPr lang="en-US" b="1" dirty="0"/>
              <a:t>Artificial Intelligence</a:t>
            </a:r>
            <a:r>
              <a:rPr lang="en-US" dirty="0"/>
              <a:t>” was actually coined way back in 1956 by </a:t>
            </a:r>
            <a:r>
              <a:rPr lang="en-US" b="1" dirty="0"/>
              <a:t>John McCarthy</a:t>
            </a:r>
            <a:r>
              <a:rPr lang="en-US" dirty="0"/>
              <a:t>, a professor at </a:t>
            </a:r>
            <a:r>
              <a:rPr lang="en-US" b="1" dirty="0"/>
              <a:t>Dartmouth</a:t>
            </a:r>
            <a:r>
              <a:rPr lang="en-US" dirty="0"/>
              <a:t>.</a:t>
            </a:r>
            <a:endParaRPr lang="en-US" b="1" dirty="0"/>
          </a:p>
          <a:p>
            <a:pPr>
              <a:buClr>
                <a:schemeClr val="accent6"/>
              </a:buClr>
            </a:pPr>
            <a:endParaRPr lang="en-US" b="1" dirty="0"/>
          </a:p>
          <a:p>
            <a:pPr>
              <a:buClr>
                <a:schemeClr val="accent6"/>
              </a:buClr>
            </a:pPr>
            <a:r>
              <a:rPr lang="en-US" b="1" dirty="0"/>
              <a:t>AI</a:t>
            </a:r>
            <a:r>
              <a:rPr lang="en-US" dirty="0"/>
              <a:t> is the science and engineering of </a:t>
            </a:r>
            <a:r>
              <a:rPr lang="en-US" b="1" dirty="0"/>
              <a:t>making intelligent machines</a:t>
            </a:r>
            <a:r>
              <a:rPr lang="en-US" dirty="0"/>
              <a:t>.</a:t>
            </a:r>
          </a:p>
          <a:p>
            <a:pPr>
              <a:buClr>
                <a:schemeClr val="accent6"/>
              </a:buClr>
            </a:pPr>
            <a:endParaRPr lang="en-US" dirty="0"/>
          </a:p>
          <a:p>
            <a:pPr>
              <a:buClr>
                <a:schemeClr val="accent6"/>
              </a:buClr>
            </a:pPr>
            <a:r>
              <a:rPr lang="en-US" b="1" dirty="0"/>
              <a:t>AI</a:t>
            </a:r>
            <a:r>
              <a:rPr lang="en-US" dirty="0"/>
              <a:t> is a branch of computer science dealing with the </a:t>
            </a:r>
            <a:r>
              <a:rPr lang="en-US" b="1" dirty="0"/>
              <a:t>simulation of intelligent behavior in computers</a:t>
            </a:r>
            <a:r>
              <a:rPr lang="en-US" dirty="0"/>
              <a:t>.</a:t>
            </a:r>
          </a:p>
          <a:p>
            <a:pPr>
              <a:buClr>
                <a:schemeClr val="accent6"/>
              </a:buClr>
            </a:pPr>
            <a:endParaRPr lang="en-US" dirty="0"/>
          </a:p>
          <a:p>
            <a:pPr>
              <a:buClr>
                <a:schemeClr val="accent6"/>
              </a:buClr>
            </a:pPr>
            <a:r>
              <a:rPr lang="en-US" dirty="0"/>
              <a:t>AI is the study of how to </a:t>
            </a:r>
            <a:r>
              <a:rPr lang="en-US" b="1" dirty="0"/>
              <a:t>make computers do things which</a:t>
            </a:r>
            <a:r>
              <a:rPr lang="en-US" dirty="0"/>
              <a:t>, at a moment, </a:t>
            </a:r>
            <a:r>
              <a:rPr lang="en-US" b="1" dirty="0"/>
              <a:t>people do better</a:t>
            </a:r>
            <a:r>
              <a:rPr lang="en-US" dirty="0"/>
              <a:t>.</a:t>
            </a:r>
          </a:p>
          <a:p>
            <a:endParaRPr lang="en-US" dirty="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040" y="3566160"/>
            <a:ext cx="3180771" cy="270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30360" y="1355406"/>
            <a:ext cx="2265680" cy="2119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80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Artificial Neural Network? </a:t>
            </a:r>
          </a:p>
        </p:txBody>
      </p:sp>
      <p:sp>
        <p:nvSpPr>
          <p:cNvPr id="3" name="Content Placeholder 2"/>
          <p:cNvSpPr>
            <a:spLocks noGrp="1"/>
          </p:cNvSpPr>
          <p:nvPr>
            <p:ph idx="1"/>
          </p:nvPr>
        </p:nvSpPr>
        <p:spPr/>
        <p:txBody>
          <a:bodyPr/>
          <a:lstStyle/>
          <a:p>
            <a:pPr>
              <a:buClr>
                <a:schemeClr val="accent6"/>
              </a:buClr>
            </a:pPr>
            <a:r>
              <a:rPr lang="en-US" dirty="0"/>
              <a:t>Artificial Neural Network (ANN) is an efficient computing system whose working principle is borrowed from the analogy of biological neural networks of human brain.</a:t>
            </a:r>
          </a:p>
          <a:p>
            <a:pPr>
              <a:buClr>
                <a:schemeClr val="accent6"/>
              </a:buClr>
            </a:pPr>
            <a:r>
              <a:rPr lang="en-US" dirty="0"/>
              <a:t>The human brain is a highly complex, nonlinear, and parallel information-processing system. </a:t>
            </a:r>
          </a:p>
          <a:p>
            <a:pPr>
              <a:buClr>
                <a:schemeClr val="accent6"/>
              </a:buClr>
            </a:pPr>
            <a:r>
              <a:rPr lang="en-US" dirty="0"/>
              <a:t>It has the capability of organizing neurons so as to perform certain computations (e.g. pattern recognition, perception, and motor control) many times faster than the fastest digital computer.</a:t>
            </a:r>
          </a:p>
          <a:p>
            <a:pPr>
              <a:buClr>
                <a:schemeClr val="accent6"/>
              </a:buClr>
            </a:pPr>
            <a:r>
              <a:rPr lang="en-US" dirty="0"/>
              <a:t>A brain has great structure and the ability to build up its own rules through what we usually refer to as experience.</a:t>
            </a:r>
          </a:p>
        </p:txBody>
      </p:sp>
      <p:pic>
        <p:nvPicPr>
          <p:cNvPr id="6" name="Picture 2" descr="Artificial intelligence logo by Serhii Revva for Fruitful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19332" y="3449395"/>
            <a:ext cx="4209143" cy="315685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16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FE41FC72-B25F-2882-58CC-6BDF680973F4}"/>
              </a:ext>
            </a:extLst>
          </p:cNvPr>
          <p:cNvSpPr>
            <a:spLocks noGrp="1"/>
          </p:cNvSpPr>
          <p:nvPr>
            <p:ph type="title"/>
          </p:nvPr>
        </p:nvSpPr>
        <p:spPr/>
        <p:txBody>
          <a:bodyPr/>
          <a:lstStyle/>
          <a:p>
            <a:r>
              <a:rPr lang="en-US" dirty="0"/>
              <a:t>How ANN works?</a:t>
            </a:r>
            <a:endParaRPr lang="en-IN" dirty="0"/>
          </a:p>
        </p:txBody>
      </p:sp>
      <p:sp>
        <p:nvSpPr>
          <p:cNvPr id="4" name="Content Placeholder 3">
            <a:extLst>
              <a:ext uri="{FF2B5EF4-FFF2-40B4-BE49-F238E27FC236}">
                <a16:creationId xmlns:a16="http://schemas.microsoft.com/office/drawing/2014/main" id="{CFE70A66-6C08-3CDE-971E-DEDEF332F306}"/>
              </a:ext>
            </a:extLst>
          </p:cNvPr>
          <p:cNvSpPr>
            <a:spLocks noGrp="1"/>
          </p:cNvSpPr>
          <p:nvPr>
            <p:ph idx="1"/>
          </p:nvPr>
        </p:nvSpPr>
        <p:spPr>
          <a:xfrm>
            <a:off x="41532" y="711201"/>
            <a:ext cx="11929641" cy="5590565"/>
          </a:xfrm>
        </p:spPr>
        <p:txBody>
          <a:bodyPr/>
          <a:lstStyle/>
          <a:p>
            <a:endParaRPr lang="en-IN" dirty="0"/>
          </a:p>
        </p:txBody>
      </p:sp>
      <p:sp>
        <p:nvSpPr>
          <p:cNvPr id="2" name="Rectangle 1">
            <a:extLst>
              <a:ext uri="{FF2B5EF4-FFF2-40B4-BE49-F238E27FC236}">
                <a16:creationId xmlns:a16="http://schemas.microsoft.com/office/drawing/2014/main" id="{EF7E84F5-B935-DA14-7F10-A3E4D61237CC}"/>
              </a:ext>
            </a:extLst>
          </p:cNvPr>
          <p:cNvSpPr/>
          <p:nvPr/>
        </p:nvSpPr>
        <p:spPr>
          <a:xfrm>
            <a:off x="6096000" y="682404"/>
            <a:ext cx="6096000" cy="5942541"/>
          </a:xfrm>
          <a:prstGeom prst="rect">
            <a:avLst/>
          </a:prstGeom>
          <a:solidFill>
            <a:srgbClr val="673BB7"/>
          </a:soli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r>
              <a:rPr lang="en-US" sz="2200" dirty="0">
                <a:solidFill>
                  <a:schemeClr val="bg1"/>
                </a:solidFill>
              </a:rPr>
              <a:t>The network starts with an input layer that receives input in the form of data.</a:t>
            </a: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r>
              <a:rPr lang="en-US" sz="2200" dirty="0">
                <a:solidFill>
                  <a:schemeClr val="bg1"/>
                </a:solidFill>
              </a:rPr>
              <a:t>The lines connected to the hidden layers are called weights, and they add up on the hidden layers. </a:t>
            </a: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r>
              <a:rPr lang="en-US" sz="2200" dirty="0">
                <a:solidFill>
                  <a:schemeClr val="bg1"/>
                </a:solidFill>
              </a:rPr>
              <a:t>Each dot in the hidden layer processes the inputs, and it puts an output into the next hidden layer and lastly, into the output layer. </a:t>
            </a: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r>
              <a:rPr lang="en-US" sz="2200" dirty="0">
                <a:solidFill>
                  <a:schemeClr val="bg1"/>
                </a:solidFill>
              </a:rPr>
              <a:t>A neural network is a system of hardware or software patterned after the operation of neurons in the human brain. </a:t>
            </a:r>
          </a:p>
          <a:p>
            <a:pPr marL="342900" indent="-342900" algn="just">
              <a:buFont typeface="Wingdings" panose="05000000000000000000" pitchFamily="2" charset="2"/>
              <a:buChar char="§"/>
            </a:pPr>
            <a:endParaRPr lang="en-US" sz="2200" dirty="0">
              <a:solidFill>
                <a:schemeClr val="bg1"/>
              </a:solidFill>
            </a:endParaRPr>
          </a:p>
          <a:p>
            <a:pPr marL="342900" indent="-342900" algn="just">
              <a:buFont typeface="Wingdings" panose="05000000000000000000" pitchFamily="2" charset="2"/>
              <a:buChar char="§"/>
            </a:pPr>
            <a:r>
              <a:rPr lang="en-US" sz="2200" dirty="0">
                <a:solidFill>
                  <a:schemeClr val="bg1"/>
                </a:solidFill>
              </a:rPr>
              <a:t>Neural networks, also called artificial neural networks, are ways of achieving deep learning.</a:t>
            </a:r>
            <a:endParaRPr lang="en-US" sz="2400" dirty="0">
              <a:solidFill>
                <a:schemeClr val="bg1"/>
              </a:solidFill>
            </a:endParaRPr>
          </a:p>
          <a:p>
            <a:pPr algn="just"/>
            <a:endParaRPr lang="en-US" sz="2800" dirty="0"/>
          </a:p>
        </p:txBody>
      </p:sp>
      <p:pic>
        <p:nvPicPr>
          <p:cNvPr id="3" name="Content Placeholder 3">
            <a:extLst>
              <a:ext uri="{FF2B5EF4-FFF2-40B4-BE49-F238E27FC236}">
                <a16:creationId xmlns:a16="http://schemas.microsoft.com/office/drawing/2014/main" id="{E3C6B418-9292-5A39-A678-A704484B0C8B}"/>
              </a:ext>
            </a:extLst>
          </p:cNvPr>
          <p:cNvPicPr>
            <a:picLocks noChangeAspect="1"/>
          </p:cNvPicPr>
          <p:nvPr/>
        </p:nvPicPr>
        <p:blipFill>
          <a:blip r:embed="rId2"/>
          <a:stretch>
            <a:fillRect/>
          </a:stretch>
        </p:blipFill>
        <p:spPr>
          <a:xfrm>
            <a:off x="92597" y="1949358"/>
            <a:ext cx="5870975" cy="3347802"/>
          </a:xfrm>
          <a:prstGeom prst="rect">
            <a:avLst/>
          </a:prstGeom>
        </p:spPr>
      </p:pic>
    </p:spTree>
    <p:extLst>
      <p:ext uri="{BB962C8B-B14F-4D97-AF65-F5344CB8AC3E}">
        <p14:creationId xmlns:p14="http://schemas.microsoft.com/office/powerpoint/2010/main" val="203792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500"/>
                                        <p:tgtEl>
                                          <p:spTgt spid="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fade">
                                      <p:cBhvr>
                                        <p:cTn id="4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a:lstStyle/>
          <a:p>
            <a:r>
              <a:rPr lang="en-US" dirty="0"/>
              <a:t>What is Human Learning?</a:t>
            </a:r>
          </a:p>
        </p:txBody>
      </p:sp>
      <p:sp>
        <p:nvSpPr>
          <p:cNvPr id="8" name="Slide Number Placeholder 3">
            <a:extLst>
              <a:ext uri="{FF2B5EF4-FFF2-40B4-BE49-F238E27FC236}">
                <a16:creationId xmlns:a16="http://schemas.microsoft.com/office/drawing/2014/main" id="{5D4F0F39-20AA-2C97-ED19-8FFFC1B9E78E}"/>
              </a:ext>
            </a:extLst>
          </p:cNvPr>
          <p:cNvSpPr txBox="1">
            <a:spLocks/>
          </p:cNvSpPr>
          <p:nvPr/>
        </p:nvSpPr>
        <p:spPr>
          <a:xfrm>
            <a:off x="7343775" y="626896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Oval 8">
            <a:extLst>
              <a:ext uri="{FF2B5EF4-FFF2-40B4-BE49-F238E27FC236}">
                <a16:creationId xmlns:a16="http://schemas.microsoft.com/office/drawing/2014/main" id="{AED9F415-B8BC-13E5-DE26-B9C5049B9A7F}"/>
              </a:ext>
            </a:extLst>
          </p:cNvPr>
          <p:cNvSpPr/>
          <p:nvPr/>
        </p:nvSpPr>
        <p:spPr>
          <a:xfrm>
            <a:off x="3041318" y="2683112"/>
            <a:ext cx="2784144" cy="1637731"/>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 name="Picture 9">
            <a:extLst>
              <a:ext uri="{FF2B5EF4-FFF2-40B4-BE49-F238E27FC236}">
                <a16:creationId xmlns:a16="http://schemas.microsoft.com/office/drawing/2014/main" id="{100DF638-10FD-E31D-0D35-B821C2A1509A}"/>
              </a:ext>
            </a:extLst>
          </p:cNvPr>
          <p:cNvPicPr>
            <a:picLocks noChangeAspect="1"/>
          </p:cNvPicPr>
          <p:nvPr/>
        </p:nvPicPr>
        <p:blipFill>
          <a:blip r:embed="rId2"/>
          <a:stretch>
            <a:fillRect/>
          </a:stretch>
        </p:blipFill>
        <p:spPr>
          <a:xfrm>
            <a:off x="1251530" y="2946742"/>
            <a:ext cx="756369" cy="1110469"/>
          </a:xfrm>
          <a:prstGeom prst="ellipse">
            <a:avLst/>
          </a:prstGeom>
          <a:ln>
            <a:noFill/>
          </a:ln>
          <a:effectLst>
            <a:softEdge rad="112500"/>
          </a:effectLst>
        </p:spPr>
      </p:pic>
      <p:pic>
        <p:nvPicPr>
          <p:cNvPr id="11" name="Picture 10">
            <a:extLst>
              <a:ext uri="{FF2B5EF4-FFF2-40B4-BE49-F238E27FC236}">
                <a16:creationId xmlns:a16="http://schemas.microsoft.com/office/drawing/2014/main" id="{EA2CC2CE-25EC-028B-E19A-E47DCF2466CB}"/>
              </a:ext>
            </a:extLst>
          </p:cNvPr>
          <p:cNvPicPr>
            <a:picLocks noChangeAspect="1"/>
          </p:cNvPicPr>
          <p:nvPr/>
        </p:nvPicPr>
        <p:blipFill>
          <a:blip r:embed="rId3"/>
          <a:stretch>
            <a:fillRect/>
          </a:stretch>
        </p:blipFill>
        <p:spPr>
          <a:xfrm>
            <a:off x="5250666" y="758869"/>
            <a:ext cx="676275" cy="1476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Cloud Callout 9">
            <a:extLst>
              <a:ext uri="{FF2B5EF4-FFF2-40B4-BE49-F238E27FC236}">
                <a16:creationId xmlns:a16="http://schemas.microsoft.com/office/drawing/2014/main" id="{25B689C9-E19A-3AF6-8C21-3A718ED14A32}"/>
              </a:ext>
            </a:extLst>
          </p:cNvPr>
          <p:cNvSpPr/>
          <p:nvPr/>
        </p:nvSpPr>
        <p:spPr>
          <a:xfrm>
            <a:off x="2334845" y="2346955"/>
            <a:ext cx="3224087" cy="2511188"/>
          </a:xfrm>
          <a:prstGeom prst="cloudCallout">
            <a:avLst/>
          </a:prstGeom>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962A4B"/>
                </a:solidFill>
              </a:rPr>
              <a:t>Human beings learn from the past experiences. </a:t>
            </a:r>
          </a:p>
          <a:p>
            <a:pPr algn="ctr"/>
            <a:endParaRPr lang="en-US" sz="2400" dirty="0">
              <a:solidFill>
                <a:srgbClr val="962A4B"/>
              </a:solidFill>
            </a:endParaRPr>
          </a:p>
        </p:txBody>
      </p:sp>
      <p:pic>
        <p:nvPicPr>
          <p:cNvPr id="13" name="Picture 12">
            <a:extLst>
              <a:ext uri="{FF2B5EF4-FFF2-40B4-BE49-F238E27FC236}">
                <a16:creationId xmlns:a16="http://schemas.microsoft.com/office/drawing/2014/main" id="{239A4AFA-913D-539D-8005-978F3E25F44F}"/>
              </a:ext>
            </a:extLst>
          </p:cNvPr>
          <p:cNvPicPr>
            <a:picLocks noChangeAspect="1"/>
          </p:cNvPicPr>
          <p:nvPr/>
        </p:nvPicPr>
        <p:blipFill>
          <a:blip r:embed="rId4"/>
          <a:stretch>
            <a:fillRect/>
          </a:stretch>
        </p:blipFill>
        <p:spPr>
          <a:xfrm>
            <a:off x="1503073" y="1894227"/>
            <a:ext cx="1009650" cy="1095375"/>
          </a:xfrm>
          <a:prstGeom prst="ellipse">
            <a:avLst/>
          </a:prstGeom>
          <a:ln>
            <a:noFill/>
          </a:ln>
          <a:effectLst>
            <a:softEdge rad="112500"/>
          </a:effectLst>
        </p:spPr>
      </p:pic>
      <p:pic>
        <p:nvPicPr>
          <p:cNvPr id="14" name="Picture 13">
            <a:extLst>
              <a:ext uri="{FF2B5EF4-FFF2-40B4-BE49-F238E27FC236}">
                <a16:creationId xmlns:a16="http://schemas.microsoft.com/office/drawing/2014/main" id="{8A57B405-AC0D-9B1D-D127-EB8FFCFB0449}"/>
              </a:ext>
            </a:extLst>
          </p:cNvPr>
          <p:cNvPicPr>
            <a:picLocks noChangeAspect="1"/>
          </p:cNvPicPr>
          <p:nvPr/>
        </p:nvPicPr>
        <p:blipFill>
          <a:blip r:embed="rId5"/>
          <a:stretch>
            <a:fillRect/>
          </a:stretch>
        </p:blipFill>
        <p:spPr>
          <a:xfrm>
            <a:off x="2543260" y="846137"/>
            <a:ext cx="762000" cy="1152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CCEFEDAA-E285-7AF5-703F-848014B36D72}"/>
              </a:ext>
            </a:extLst>
          </p:cNvPr>
          <p:cNvPicPr>
            <a:picLocks noChangeAspect="1"/>
          </p:cNvPicPr>
          <p:nvPr/>
        </p:nvPicPr>
        <p:blipFill>
          <a:blip r:embed="rId6"/>
          <a:stretch>
            <a:fillRect/>
          </a:stretch>
        </p:blipFill>
        <p:spPr>
          <a:xfrm>
            <a:off x="3698153" y="776090"/>
            <a:ext cx="933450" cy="1381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D436F684-45B4-DB55-0385-6DAAB8BAB013}"/>
              </a:ext>
            </a:extLst>
          </p:cNvPr>
          <p:cNvPicPr>
            <a:picLocks noChangeAspect="1"/>
          </p:cNvPicPr>
          <p:nvPr/>
        </p:nvPicPr>
        <p:blipFill>
          <a:blip r:embed="rId7"/>
          <a:stretch>
            <a:fillRect/>
          </a:stretch>
        </p:blipFill>
        <p:spPr>
          <a:xfrm>
            <a:off x="6546003" y="783757"/>
            <a:ext cx="752475" cy="1704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A1E59709-1395-9FEF-FD3A-ACEB2ED0508C}"/>
              </a:ext>
            </a:extLst>
          </p:cNvPr>
          <p:cNvPicPr>
            <a:picLocks noChangeAspect="1"/>
          </p:cNvPicPr>
          <p:nvPr/>
        </p:nvPicPr>
        <p:blipFill>
          <a:blip r:embed="rId8"/>
          <a:stretch>
            <a:fillRect/>
          </a:stretch>
        </p:blipFill>
        <p:spPr>
          <a:xfrm>
            <a:off x="2999958" y="5568463"/>
            <a:ext cx="1131799" cy="7679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7B8FA120-BAD2-E12F-FE81-BCFB6F12D9AB}"/>
              </a:ext>
            </a:extLst>
          </p:cNvPr>
          <p:cNvPicPr>
            <a:picLocks noChangeAspect="1"/>
          </p:cNvPicPr>
          <p:nvPr/>
        </p:nvPicPr>
        <p:blipFill>
          <a:blip r:embed="rId9"/>
          <a:stretch>
            <a:fillRect/>
          </a:stretch>
        </p:blipFill>
        <p:spPr>
          <a:xfrm>
            <a:off x="6197563" y="3918917"/>
            <a:ext cx="872060" cy="1140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A47D37BC-F87B-6ABC-3995-EDE8F11D997C}"/>
              </a:ext>
            </a:extLst>
          </p:cNvPr>
          <p:cNvPicPr>
            <a:picLocks noChangeAspect="1"/>
          </p:cNvPicPr>
          <p:nvPr/>
        </p:nvPicPr>
        <p:blipFill>
          <a:blip r:embed="rId10"/>
          <a:stretch>
            <a:fillRect/>
          </a:stretch>
        </p:blipFill>
        <p:spPr>
          <a:xfrm>
            <a:off x="4631604" y="4620739"/>
            <a:ext cx="910563" cy="11016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8CBB03C4-8CE9-5790-6CED-1EC6A803D695}"/>
              </a:ext>
            </a:extLst>
          </p:cNvPr>
          <p:cNvPicPr>
            <a:picLocks noChangeAspect="1"/>
          </p:cNvPicPr>
          <p:nvPr/>
        </p:nvPicPr>
        <p:blipFill>
          <a:blip r:embed="rId11"/>
          <a:stretch>
            <a:fillRect/>
          </a:stretch>
        </p:blipFill>
        <p:spPr>
          <a:xfrm>
            <a:off x="7855690" y="3786586"/>
            <a:ext cx="1079312" cy="12805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Rectangle 20">
            <a:extLst>
              <a:ext uri="{FF2B5EF4-FFF2-40B4-BE49-F238E27FC236}">
                <a16:creationId xmlns:a16="http://schemas.microsoft.com/office/drawing/2014/main" id="{C06131C6-A652-6BB4-DFA4-3E0837A022A6}"/>
              </a:ext>
            </a:extLst>
          </p:cNvPr>
          <p:cNvSpPr/>
          <p:nvPr/>
        </p:nvSpPr>
        <p:spPr>
          <a:xfrm>
            <a:off x="4551383" y="5850980"/>
            <a:ext cx="6373792" cy="646331"/>
          </a:xfrm>
          <a:prstGeom prst="rect">
            <a:avLst/>
          </a:prstGeom>
        </p:spPr>
        <p:txBody>
          <a:bodyPr wrap="square">
            <a:spAutoFit/>
          </a:bodyPr>
          <a:lstStyle/>
          <a:p>
            <a:r>
              <a:rPr lang="en-US" dirty="0"/>
              <a:t>Human beings receive training at early stage of life to walk, speak, think, etc.</a:t>
            </a:r>
          </a:p>
        </p:txBody>
      </p:sp>
    </p:spTree>
    <p:extLst>
      <p:ext uri="{BB962C8B-B14F-4D97-AF65-F5344CB8AC3E}">
        <p14:creationId xmlns:p14="http://schemas.microsoft.com/office/powerpoint/2010/main" val="283384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upRight)">
                                      <p:cBhvr>
                                        <p:cTn id="11" dur="1000"/>
                                        <p:tgtEl>
                                          <p:spTgt spid="10"/>
                                        </p:tgtEl>
                                      </p:cBhvr>
                                    </p:animEffect>
                                  </p:childTnLst>
                                </p:cTn>
                              </p:par>
                            </p:childTnLst>
                          </p:cTn>
                        </p:par>
                        <p:par>
                          <p:cTn id="12" fill="hold">
                            <p:stCondLst>
                              <p:cond delay="1500"/>
                            </p:stCondLst>
                            <p:childTnLst>
                              <p:par>
                                <p:cTn id="13" presetID="18" presetClass="entr" presetSubtype="3"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upRight)">
                                      <p:cBhvr>
                                        <p:cTn id="15" dur="1000"/>
                                        <p:tgtEl>
                                          <p:spTgt spid="13"/>
                                        </p:tgtEl>
                                      </p:cBhvr>
                                    </p:animEffect>
                                  </p:childTnLst>
                                </p:cTn>
                              </p:par>
                            </p:childTnLst>
                          </p:cTn>
                        </p:par>
                        <p:par>
                          <p:cTn id="16" fill="hold">
                            <p:stCondLst>
                              <p:cond delay="2500"/>
                            </p:stCondLst>
                            <p:childTnLst>
                              <p:par>
                                <p:cTn id="17" presetID="18" presetClass="entr" presetSubtype="3"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upRight)">
                                      <p:cBhvr>
                                        <p:cTn id="19" dur="1000"/>
                                        <p:tgtEl>
                                          <p:spTgt spid="14"/>
                                        </p:tgtEl>
                                      </p:cBhvr>
                                    </p:animEffect>
                                  </p:childTnLst>
                                </p:cTn>
                              </p:par>
                            </p:childTnLst>
                          </p:cTn>
                        </p:par>
                        <p:par>
                          <p:cTn id="20" fill="hold">
                            <p:stCondLst>
                              <p:cond delay="3500"/>
                            </p:stCondLst>
                            <p:childTnLst>
                              <p:par>
                                <p:cTn id="21" presetID="18" presetClass="entr" presetSubtype="3"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trips(upRight)">
                                      <p:cBhvr>
                                        <p:cTn id="23" dur="1000"/>
                                        <p:tgtEl>
                                          <p:spTgt spid="15"/>
                                        </p:tgtEl>
                                      </p:cBhvr>
                                    </p:animEffect>
                                  </p:childTnLst>
                                </p:cTn>
                              </p:par>
                            </p:childTnLst>
                          </p:cTn>
                        </p:par>
                        <p:par>
                          <p:cTn id="24" fill="hold">
                            <p:stCondLst>
                              <p:cond delay="4500"/>
                            </p:stCondLst>
                            <p:childTnLst>
                              <p:par>
                                <p:cTn id="25" presetID="18" presetClass="entr" presetSubtype="3"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upRight)">
                                      <p:cBhvr>
                                        <p:cTn id="27" dur="1000"/>
                                        <p:tgtEl>
                                          <p:spTgt spid="11"/>
                                        </p:tgtEl>
                                      </p:cBhvr>
                                    </p:animEffect>
                                  </p:childTnLst>
                                </p:cTn>
                              </p:par>
                            </p:childTnLst>
                          </p:cTn>
                        </p:par>
                        <p:par>
                          <p:cTn id="28" fill="hold">
                            <p:stCondLst>
                              <p:cond delay="5500"/>
                            </p:stCondLst>
                            <p:childTnLst>
                              <p:par>
                                <p:cTn id="29" presetID="18" presetClass="entr" presetSubtype="3"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trips(upRight)">
                                      <p:cBhvr>
                                        <p:cTn id="31" dur="1000"/>
                                        <p:tgtEl>
                                          <p:spTgt spid="16"/>
                                        </p:tgtEl>
                                      </p:cBhvr>
                                    </p:animEffect>
                                  </p:childTnLst>
                                </p:cTn>
                              </p:par>
                            </p:childTnLst>
                          </p:cTn>
                        </p:par>
                        <p:par>
                          <p:cTn id="32" fill="hold">
                            <p:stCondLst>
                              <p:cond delay="6500"/>
                            </p:stCondLst>
                            <p:childTnLst>
                              <p:par>
                                <p:cTn id="33" presetID="18" presetClass="entr" presetSubtype="3"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trips(upRight)">
                                      <p:cBhvr>
                                        <p:cTn id="35" dur="1000"/>
                                        <p:tgtEl>
                                          <p:spTgt spid="17"/>
                                        </p:tgtEl>
                                      </p:cBhvr>
                                    </p:animEffect>
                                  </p:childTnLst>
                                </p:cTn>
                              </p:par>
                            </p:childTnLst>
                          </p:cTn>
                        </p:par>
                        <p:par>
                          <p:cTn id="36" fill="hold">
                            <p:stCondLst>
                              <p:cond delay="7500"/>
                            </p:stCondLst>
                            <p:childTnLst>
                              <p:par>
                                <p:cTn id="37" presetID="18" presetClass="entr" presetSubtype="3"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strips(upRight)">
                                      <p:cBhvr>
                                        <p:cTn id="39" dur="1000"/>
                                        <p:tgtEl>
                                          <p:spTgt spid="19"/>
                                        </p:tgtEl>
                                      </p:cBhvr>
                                    </p:animEffect>
                                  </p:childTnLst>
                                </p:cTn>
                              </p:par>
                            </p:childTnLst>
                          </p:cTn>
                        </p:par>
                        <p:par>
                          <p:cTn id="40" fill="hold">
                            <p:stCondLst>
                              <p:cond delay="8500"/>
                            </p:stCondLst>
                            <p:childTnLst>
                              <p:par>
                                <p:cTn id="41" presetID="18" presetClass="entr" presetSubtype="3"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upRight)">
                                      <p:cBhvr>
                                        <p:cTn id="43" dur="1000"/>
                                        <p:tgtEl>
                                          <p:spTgt spid="18"/>
                                        </p:tgtEl>
                                      </p:cBhvr>
                                    </p:animEffect>
                                  </p:childTnLst>
                                </p:cTn>
                              </p:par>
                            </p:childTnLst>
                          </p:cTn>
                        </p:par>
                        <p:par>
                          <p:cTn id="44" fill="hold">
                            <p:stCondLst>
                              <p:cond delay="9500"/>
                            </p:stCondLst>
                            <p:childTnLst>
                              <p:par>
                                <p:cTn id="45" presetID="18" presetClass="entr" presetSubtype="3"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strips(upRight)">
                                      <p:cBhvr>
                                        <p:cTn id="4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Artificial Neural Network</a:t>
            </a:r>
          </a:p>
        </p:txBody>
      </p:sp>
      <p:sp>
        <p:nvSpPr>
          <p:cNvPr id="3" name="Content Placeholder 2"/>
          <p:cNvSpPr>
            <a:spLocks noGrp="1"/>
          </p:cNvSpPr>
          <p:nvPr>
            <p:ph idx="1"/>
          </p:nvPr>
        </p:nvSpPr>
        <p:spPr/>
        <p:txBody>
          <a:bodyPr/>
          <a:lstStyle/>
          <a:p>
            <a:pPr>
              <a:buClr>
                <a:schemeClr val="accent6"/>
              </a:buClr>
            </a:pPr>
            <a:r>
              <a:rPr lang="en-US" dirty="0"/>
              <a:t>It is basically a mathematical model.</a:t>
            </a:r>
          </a:p>
          <a:p>
            <a:pPr>
              <a:buClr>
                <a:schemeClr val="accent6"/>
              </a:buClr>
            </a:pPr>
            <a:r>
              <a:rPr lang="en-US" dirty="0"/>
              <a:t>It contains huge number of interconnected processing elements called neurons to do all operations.</a:t>
            </a:r>
          </a:p>
          <a:p>
            <a:pPr>
              <a:buClr>
                <a:schemeClr val="accent6"/>
              </a:buClr>
            </a:pPr>
            <a:r>
              <a:rPr lang="en-US" dirty="0"/>
              <a:t>Information stored in the neurons are basically the weighted linkage of neurons.</a:t>
            </a:r>
          </a:p>
          <a:p>
            <a:pPr>
              <a:buClr>
                <a:schemeClr val="accent6"/>
              </a:buClr>
            </a:pPr>
            <a:r>
              <a:rPr lang="en-US" dirty="0"/>
              <a:t>The input signals arrive at the processing elements through connections and connecting weights.</a:t>
            </a:r>
          </a:p>
          <a:p>
            <a:pPr>
              <a:buClr>
                <a:schemeClr val="accent6"/>
              </a:buClr>
            </a:pPr>
            <a:r>
              <a:rPr lang="en-US" dirty="0"/>
              <a:t>It has the ability to learn, recall and generalize from the given data by suitable assignment and adjustment of weights.</a:t>
            </a:r>
          </a:p>
          <a:p>
            <a:pPr>
              <a:buClr>
                <a:schemeClr val="accent6"/>
              </a:buClr>
            </a:pPr>
            <a:r>
              <a:rPr lang="en-US" dirty="0"/>
              <a:t>The collective behavior of the neurons describes its computational power, and no single neuron carries specific information.</a:t>
            </a:r>
          </a:p>
        </p:txBody>
      </p:sp>
    </p:spTree>
    <p:extLst>
      <p:ext uri="{BB962C8B-B14F-4D97-AF65-F5344CB8AC3E}">
        <p14:creationId xmlns:p14="http://schemas.microsoft.com/office/powerpoint/2010/main" val="149101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Artificial Neuron Network</a:t>
            </a:r>
          </a:p>
        </p:txBody>
      </p:sp>
      <p:sp>
        <p:nvSpPr>
          <p:cNvPr id="3" name="Content Placeholder 2"/>
          <p:cNvSpPr>
            <a:spLocks noGrp="1"/>
          </p:cNvSpPr>
          <p:nvPr>
            <p:ph idx="1"/>
          </p:nvPr>
        </p:nvSpPr>
        <p:spPr/>
        <p:txBody>
          <a:bodyPr/>
          <a:lstStyle/>
          <a:p>
            <a:pPr>
              <a:buClr>
                <a:schemeClr val="accent6"/>
              </a:buClr>
            </a:pPr>
            <a:r>
              <a:rPr lang="en-US" dirty="0"/>
              <a:t>Let’s take the below network with the given input and calculate the net input neuron and obtain the output of the neuron Y with activation function as binary sigmoidal.</a:t>
            </a:r>
          </a:p>
          <a:p>
            <a:endParaRPr lang="en-US" dirty="0"/>
          </a:p>
          <a:p>
            <a:endParaRPr lang="en-US" dirty="0"/>
          </a:p>
          <a:p>
            <a:endParaRPr lang="en-US" dirty="0"/>
          </a:p>
          <a:p>
            <a:endParaRPr lang="en-US" dirty="0"/>
          </a:p>
          <a:p>
            <a:endParaRPr lang="en-US" dirty="0"/>
          </a:p>
          <a:p>
            <a:endParaRPr lang="en-US" dirty="0"/>
          </a:p>
          <a:p>
            <a:endParaRPr lang="en-US" dirty="0"/>
          </a:p>
          <a:p>
            <a:pPr>
              <a:buClr>
                <a:schemeClr val="accent6"/>
              </a:buClr>
            </a:pPr>
            <a:r>
              <a:rPr lang="en-US" dirty="0"/>
              <a:t>The input has 3 neurons x1, x2 and x3, and single output Y.</a:t>
            </a:r>
          </a:p>
          <a:p>
            <a:pPr>
              <a:buClr>
                <a:schemeClr val="accent6"/>
              </a:buClr>
            </a:pPr>
            <a:r>
              <a:rPr lang="en-US" dirty="0"/>
              <a:t>The weights associated with the inputs are: {0.2, 0.1, -0.3}</a:t>
            </a:r>
          </a:p>
          <a:p>
            <a:pPr>
              <a:buClr>
                <a:schemeClr val="accent6"/>
              </a:buClr>
            </a:pPr>
            <a:r>
              <a:rPr lang="en-US" dirty="0"/>
              <a:t>Inputs= {0.3, 0.5, 0.6}</a:t>
            </a:r>
          </a:p>
          <a:p>
            <a:endParaRPr lang="en-US" dirty="0"/>
          </a:p>
        </p:txBody>
      </p:sp>
      <p:sp>
        <p:nvSpPr>
          <p:cNvPr id="5" name="Oval 4"/>
          <p:cNvSpPr/>
          <p:nvPr/>
        </p:nvSpPr>
        <p:spPr>
          <a:xfrm>
            <a:off x="5197033" y="2787727"/>
            <a:ext cx="640080" cy="640080"/>
          </a:xfrm>
          <a:prstGeom prst="ellipse">
            <a:avLst/>
          </a:prstGeom>
          <a:solidFill>
            <a:srgbClr val="92D05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x2</a:t>
            </a:r>
          </a:p>
        </p:txBody>
      </p:sp>
      <p:sp>
        <p:nvSpPr>
          <p:cNvPr id="6" name="Oval 5"/>
          <p:cNvSpPr/>
          <p:nvPr/>
        </p:nvSpPr>
        <p:spPr>
          <a:xfrm>
            <a:off x="5197033" y="2025806"/>
            <a:ext cx="640080" cy="6400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x1</a:t>
            </a:r>
          </a:p>
        </p:txBody>
      </p:sp>
      <p:sp>
        <p:nvSpPr>
          <p:cNvPr id="7" name="Oval 6"/>
          <p:cNvSpPr/>
          <p:nvPr/>
        </p:nvSpPr>
        <p:spPr>
          <a:xfrm>
            <a:off x="5197033" y="3578130"/>
            <a:ext cx="640080" cy="640080"/>
          </a:xfrm>
          <a:prstGeom prst="ellipse">
            <a:avLst/>
          </a:prstGeom>
          <a:solidFill>
            <a:srgbClr val="9933FF"/>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x3</a:t>
            </a:r>
          </a:p>
        </p:txBody>
      </p:sp>
      <p:sp>
        <p:nvSpPr>
          <p:cNvPr id="8" name="Oval 7"/>
          <p:cNvSpPr/>
          <p:nvPr/>
        </p:nvSpPr>
        <p:spPr>
          <a:xfrm>
            <a:off x="7357641" y="2787727"/>
            <a:ext cx="685800" cy="6858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a:t>
            </a:r>
          </a:p>
        </p:txBody>
      </p:sp>
      <p:sp>
        <p:nvSpPr>
          <p:cNvPr id="9" name="Rectangle 8"/>
          <p:cNvSpPr/>
          <p:nvPr/>
        </p:nvSpPr>
        <p:spPr>
          <a:xfrm>
            <a:off x="3648922" y="2054860"/>
            <a:ext cx="548640" cy="27432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0" name="Rectangle 9"/>
          <p:cNvSpPr/>
          <p:nvPr/>
        </p:nvSpPr>
        <p:spPr>
          <a:xfrm>
            <a:off x="3599727" y="2852435"/>
            <a:ext cx="548640" cy="2743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1" name="Rectangle 10"/>
          <p:cNvSpPr/>
          <p:nvPr/>
        </p:nvSpPr>
        <p:spPr>
          <a:xfrm>
            <a:off x="3599727" y="3639015"/>
            <a:ext cx="548640" cy="274320"/>
          </a:xfrm>
          <a:prstGeom prst="rect">
            <a:avLst/>
          </a:prstGeom>
          <a:no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a:t>
            </a:r>
          </a:p>
        </p:txBody>
      </p:sp>
      <p:sp>
        <p:nvSpPr>
          <p:cNvPr id="12" name="Rectangle 11"/>
          <p:cNvSpPr/>
          <p:nvPr/>
        </p:nvSpPr>
        <p:spPr>
          <a:xfrm>
            <a:off x="6650564" y="2281047"/>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13" name="Rectangle 12"/>
          <p:cNvSpPr/>
          <p:nvPr/>
        </p:nvSpPr>
        <p:spPr>
          <a:xfrm>
            <a:off x="6034365" y="2795671"/>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
        <p:nvSpPr>
          <p:cNvPr id="14" name="Rectangle 13"/>
          <p:cNvSpPr/>
          <p:nvPr/>
        </p:nvSpPr>
        <p:spPr>
          <a:xfrm>
            <a:off x="6650564" y="3671412"/>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5" name="Rectangle 14"/>
          <p:cNvSpPr/>
          <p:nvPr/>
        </p:nvSpPr>
        <p:spPr>
          <a:xfrm>
            <a:off x="8216193" y="2959040"/>
            <a:ext cx="659757" cy="33542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Arrow Connector 16"/>
          <p:cNvCxnSpPr>
            <a:stCxn id="9" idx="3"/>
            <a:endCxn id="6" idx="2"/>
          </p:cNvCxnSpPr>
          <p:nvPr/>
        </p:nvCxnSpPr>
        <p:spPr>
          <a:xfrm>
            <a:off x="4197562" y="2192020"/>
            <a:ext cx="999471" cy="153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5" idx="2"/>
          </p:cNvCxnSpPr>
          <p:nvPr/>
        </p:nvCxnSpPr>
        <p:spPr>
          <a:xfrm>
            <a:off x="4148367" y="2989595"/>
            <a:ext cx="1048666" cy="118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7" idx="2"/>
          </p:cNvCxnSpPr>
          <p:nvPr/>
        </p:nvCxnSpPr>
        <p:spPr>
          <a:xfrm>
            <a:off x="4148367" y="3776175"/>
            <a:ext cx="1048666" cy="121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6"/>
            <a:endCxn id="8" idx="1"/>
          </p:cNvCxnSpPr>
          <p:nvPr/>
        </p:nvCxnSpPr>
        <p:spPr>
          <a:xfrm>
            <a:off x="5837113" y="2345846"/>
            <a:ext cx="1620961" cy="542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6"/>
            <a:endCxn id="8" idx="2"/>
          </p:cNvCxnSpPr>
          <p:nvPr/>
        </p:nvCxnSpPr>
        <p:spPr>
          <a:xfrm>
            <a:off x="5837113" y="3107767"/>
            <a:ext cx="1520528" cy="2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6"/>
            <a:endCxn id="8" idx="3"/>
          </p:cNvCxnSpPr>
          <p:nvPr/>
        </p:nvCxnSpPr>
        <p:spPr>
          <a:xfrm flipV="1">
            <a:off x="5837113" y="3373094"/>
            <a:ext cx="1620961" cy="52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43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par>
                                <p:cTn id="38" presetID="14" presetClass="entr" presetSubtype="1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randombar(horizontal)">
                                      <p:cBhvr>
                                        <p:cTn id="40" dur="500"/>
                                        <p:tgtEl>
                                          <p:spTgt spid="17"/>
                                        </p:tgtEl>
                                      </p:cBhvr>
                                    </p:animEffect>
                                  </p:childTnLst>
                                </p:cTn>
                              </p:par>
                              <p:par>
                                <p:cTn id="41" presetID="14" presetClass="entr" presetSubtype="1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randombar(horizontal)">
                                      <p:cBhvr>
                                        <p:cTn id="43" dur="500"/>
                                        <p:tgtEl>
                                          <p:spTgt spid="19"/>
                                        </p:tgtEl>
                                      </p:cBhvr>
                                    </p:animEffect>
                                  </p:childTnLst>
                                </p:cTn>
                              </p:par>
                              <p:par>
                                <p:cTn id="44" presetID="14" presetClass="entr" presetSubtype="1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randombar(horizontal)">
                                      <p:cBhvr>
                                        <p:cTn id="46" dur="500"/>
                                        <p:tgtEl>
                                          <p:spTgt spid="22"/>
                                        </p:tgtEl>
                                      </p:cBhvr>
                                    </p:animEffect>
                                  </p:childTnLst>
                                </p:cTn>
                              </p:par>
                              <p:par>
                                <p:cTn id="47" presetID="14" presetClass="entr" presetSubtype="1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randombar(horizontal)">
                                      <p:cBhvr>
                                        <p:cTn id="49" dur="500"/>
                                        <p:tgtEl>
                                          <p:spTgt spid="24"/>
                                        </p:tgtEl>
                                      </p:cBhvr>
                                    </p:animEffect>
                                  </p:childTnLst>
                                </p:cTn>
                              </p:par>
                              <p:par>
                                <p:cTn id="50" presetID="14" presetClass="entr" presetSubtype="1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randombar(horizontal)">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Effect transition="in" filter="fade">
                                      <p:cBhvr>
                                        <p:cTn id="65" dur="500"/>
                                        <p:tgtEl>
                                          <p:spTgt spid="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Artificial Neuron Network</a:t>
            </a:r>
          </a:p>
        </p:txBody>
      </p:sp>
      <p:sp>
        <p:nvSpPr>
          <p:cNvPr id="3" name="Content Placeholder 2"/>
          <p:cNvSpPr>
            <a:spLocks noGrp="1"/>
          </p:cNvSpPr>
          <p:nvPr>
            <p:ph idx="1"/>
          </p:nvPr>
        </p:nvSpPr>
        <p:spPr/>
        <p:txBody>
          <a:bodyPr/>
          <a:lstStyle/>
          <a:p>
            <a:pPr>
              <a:buClr>
                <a:schemeClr val="accent6"/>
              </a:buClr>
            </a:pPr>
            <a:r>
              <a:rPr lang="en-US" dirty="0"/>
              <a:t>The weighted sum of Inputs means the “product of the weight of input and value of input” summed together for all inputs.</a:t>
            </a:r>
          </a:p>
          <a:p>
            <a:pPr>
              <a:buClr>
                <a:schemeClr val="accent6"/>
              </a:buClr>
            </a:pPr>
            <a:r>
              <a:rPr lang="en-US" dirty="0"/>
              <a:t>Net input ={x1*w1+x2*w2+ x3*w3}</a:t>
            </a:r>
          </a:p>
          <a:p>
            <a:pPr>
              <a:buClr>
                <a:schemeClr val="accent6"/>
              </a:buClr>
            </a:pPr>
            <a:r>
              <a:rPr lang="en-US" dirty="0"/>
              <a:t>Net input = (0.4*0.2) + (0.3*0.1) + (0.7*-0.3) </a:t>
            </a:r>
          </a:p>
          <a:p>
            <a:pPr>
              <a:buClr>
                <a:schemeClr val="accent6"/>
              </a:buClr>
            </a:pPr>
            <a:r>
              <a:rPr lang="en-US" dirty="0"/>
              <a:t>Net input X = -0.07</a:t>
            </a:r>
          </a:p>
          <a:p>
            <a:pPr>
              <a:buClr>
                <a:schemeClr val="accent6"/>
              </a:buClr>
            </a:pPr>
            <a:endParaRPr lang="en-US" dirty="0"/>
          </a:p>
          <a:p>
            <a:pPr>
              <a:buClr>
                <a:schemeClr val="accent6"/>
              </a:buClr>
            </a:pPr>
            <a:r>
              <a:rPr lang="en-US" dirty="0"/>
              <a:t>Output for Binary Sigmoidal</a:t>
            </a:r>
          </a:p>
          <a:p>
            <a:endParaRPr lang="en-US" dirty="0"/>
          </a:p>
          <a:p>
            <a:endParaRPr lang="en-US" dirty="0"/>
          </a:p>
          <a:p>
            <a:endParaRPr lang="en-US" dirty="0"/>
          </a:p>
          <a:p>
            <a:pPr marL="0" indent="0">
              <a:buNone/>
            </a:pPr>
            <a:br>
              <a:rPr lang="en-US" dirty="0"/>
            </a:b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264113" y="3157458"/>
                <a:ext cx="2696902" cy="700063"/>
              </a:xfrm>
              <a:prstGeom prst="rect">
                <a:avLst/>
              </a:prstGeom>
              <a:noFill/>
              <a:ln>
                <a:solidFill>
                  <a:schemeClr val="accent6"/>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𝑌</m:t>
                      </m:r>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rPr>
                        <m:t>𝑓</m:t>
                      </m:r>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rPr>
                        <m:t>𝑥</m:t>
                      </m:r>
                      <m:r>
                        <a:rPr lang="en-US" sz="2400" b="0" i="1" smtClean="0">
                          <a:solidFill>
                            <a:schemeClr val="accent6"/>
                          </a:solidFill>
                          <a:latin typeface="Cambria Math" panose="02040503050406030204" pitchFamily="18" charset="0"/>
                        </a:rPr>
                        <m:t>)=</m:t>
                      </m:r>
                      <m:f>
                        <m:fPr>
                          <m:ctrlPr>
                            <a:rPr lang="en-US" sz="2400" i="1" smtClean="0">
                              <a:solidFill>
                                <a:schemeClr val="accent6"/>
                              </a:solidFill>
                              <a:latin typeface="Cambria Math" panose="02040503050406030204" pitchFamily="18" charset="0"/>
                            </a:rPr>
                          </m:ctrlPr>
                        </m:fPr>
                        <m:num>
                          <m:r>
                            <a:rPr lang="en-US" sz="2400" b="0" i="1" smtClean="0">
                              <a:solidFill>
                                <a:schemeClr val="accent6"/>
                              </a:solidFill>
                              <a:latin typeface="Cambria Math" panose="02040503050406030204" pitchFamily="18" charset="0"/>
                            </a:rPr>
                            <m:t>1</m:t>
                          </m:r>
                        </m:num>
                        <m:den>
                          <m:r>
                            <a:rPr lang="en-US" sz="2400" b="0" i="1" smtClean="0">
                              <a:solidFill>
                                <a:schemeClr val="accent6"/>
                              </a:solidFill>
                              <a:latin typeface="Cambria Math" panose="02040503050406030204" pitchFamily="18" charset="0"/>
                            </a:rPr>
                            <m:t>1+</m:t>
                          </m:r>
                          <m:sSup>
                            <m:sSupPr>
                              <m:ctrlPr>
                                <a:rPr lang="en-US" sz="2400" b="0" i="1" smtClean="0">
                                  <a:solidFill>
                                    <a:schemeClr val="accent6"/>
                                  </a:solidFill>
                                  <a:latin typeface="Cambria Math" panose="02040503050406030204" pitchFamily="18" charset="0"/>
                                </a:rPr>
                              </m:ctrlPr>
                            </m:sSupPr>
                            <m:e>
                              <m:r>
                                <a:rPr lang="en-US" sz="2400" b="0" i="1" smtClean="0">
                                  <a:solidFill>
                                    <a:schemeClr val="accent6"/>
                                  </a:solidFill>
                                  <a:latin typeface="Cambria Math" panose="02040503050406030204" pitchFamily="18" charset="0"/>
                                </a:rPr>
                                <m:t>𝑒</m:t>
                              </m:r>
                            </m:e>
                            <m:sup>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rPr>
                                <m:t>𝑥</m:t>
                              </m:r>
                            </m:sup>
                          </m:sSup>
                        </m:den>
                      </m:f>
                    </m:oMath>
                  </m:oMathPara>
                </a14:m>
                <a:endParaRPr lang="en-US" sz="2400" dirty="0">
                  <a:solidFill>
                    <a:schemeClr val="accent6"/>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264113" y="3157458"/>
                <a:ext cx="2696902" cy="700063"/>
              </a:xfrm>
              <a:prstGeom prst="rect">
                <a:avLst/>
              </a:prstGeom>
              <a:blipFill rotWithShape="0">
                <a:blip r:embed="rId2"/>
                <a:stretch>
                  <a:fillRect/>
                </a:stretch>
              </a:blipFill>
              <a:ln>
                <a:solidFill>
                  <a:schemeClr val="accent6"/>
                </a:solidFill>
              </a:ln>
            </p:spPr>
            <p:txBody>
              <a:bodyPr/>
              <a:lstStyle/>
              <a:p>
                <a:r>
                  <a:rPr lang="en-US">
                    <a:noFill/>
                  </a:rPr>
                  <a:t> </a:t>
                </a:r>
              </a:p>
            </p:txBody>
          </p:sp>
        </mc:Fallback>
      </mc:AlternateContent>
      <p:sp>
        <p:nvSpPr>
          <p:cNvPr id="6" name="Oval 5"/>
          <p:cNvSpPr/>
          <p:nvPr/>
        </p:nvSpPr>
        <p:spPr>
          <a:xfrm>
            <a:off x="5312779" y="5023526"/>
            <a:ext cx="640080" cy="640080"/>
          </a:xfrm>
          <a:prstGeom prst="ellipse">
            <a:avLst/>
          </a:prstGeom>
          <a:solidFill>
            <a:srgbClr val="92D05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x2</a:t>
            </a:r>
          </a:p>
        </p:txBody>
      </p:sp>
      <p:sp>
        <p:nvSpPr>
          <p:cNvPr id="7" name="Oval 6"/>
          <p:cNvSpPr/>
          <p:nvPr/>
        </p:nvSpPr>
        <p:spPr>
          <a:xfrm>
            <a:off x="5312779" y="4261605"/>
            <a:ext cx="640080" cy="6400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x1</a:t>
            </a:r>
          </a:p>
        </p:txBody>
      </p:sp>
      <p:sp>
        <p:nvSpPr>
          <p:cNvPr id="8" name="Oval 7"/>
          <p:cNvSpPr/>
          <p:nvPr/>
        </p:nvSpPr>
        <p:spPr>
          <a:xfrm>
            <a:off x="5312779" y="5813929"/>
            <a:ext cx="640080" cy="640080"/>
          </a:xfrm>
          <a:prstGeom prst="ellipse">
            <a:avLst/>
          </a:prstGeom>
          <a:solidFill>
            <a:srgbClr val="9933FF"/>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x3</a:t>
            </a:r>
          </a:p>
        </p:txBody>
      </p:sp>
      <p:sp>
        <p:nvSpPr>
          <p:cNvPr id="9" name="Oval 8"/>
          <p:cNvSpPr/>
          <p:nvPr/>
        </p:nvSpPr>
        <p:spPr>
          <a:xfrm>
            <a:off x="7473387" y="5023526"/>
            <a:ext cx="685800" cy="6858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a:t>
            </a:r>
          </a:p>
        </p:txBody>
      </p:sp>
      <p:sp>
        <p:nvSpPr>
          <p:cNvPr id="10" name="Rectangle 9"/>
          <p:cNvSpPr/>
          <p:nvPr/>
        </p:nvSpPr>
        <p:spPr>
          <a:xfrm>
            <a:off x="3764668" y="4290659"/>
            <a:ext cx="548640" cy="27432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1" name="Rectangle 10"/>
          <p:cNvSpPr/>
          <p:nvPr/>
        </p:nvSpPr>
        <p:spPr>
          <a:xfrm>
            <a:off x="3715473" y="5088234"/>
            <a:ext cx="548640" cy="2743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2" name="Rectangle 11"/>
          <p:cNvSpPr/>
          <p:nvPr/>
        </p:nvSpPr>
        <p:spPr>
          <a:xfrm>
            <a:off x="3715473" y="5874814"/>
            <a:ext cx="548640" cy="274320"/>
          </a:xfrm>
          <a:prstGeom prst="rect">
            <a:avLst/>
          </a:prstGeom>
          <a:no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a:t>
            </a:r>
          </a:p>
        </p:txBody>
      </p:sp>
      <p:sp>
        <p:nvSpPr>
          <p:cNvPr id="13" name="Rectangle 12"/>
          <p:cNvSpPr/>
          <p:nvPr/>
        </p:nvSpPr>
        <p:spPr>
          <a:xfrm>
            <a:off x="6766310" y="4516846"/>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14" name="Rectangle 13"/>
          <p:cNvSpPr/>
          <p:nvPr/>
        </p:nvSpPr>
        <p:spPr>
          <a:xfrm>
            <a:off x="6150111" y="5031470"/>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
        <p:nvSpPr>
          <p:cNvPr id="15" name="Rectangle 14"/>
          <p:cNvSpPr/>
          <p:nvPr/>
        </p:nvSpPr>
        <p:spPr>
          <a:xfrm>
            <a:off x="6766310" y="5907211"/>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6" name="Rectangle 15"/>
          <p:cNvSpPr/>
          <p:nvPr/>
        </p:nvSpPr>
        <p:spPr>
          <a:xfrm>
            <a:off x="8331939" y="5194839"/>
            <a:ext cx="754187" cy="33542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0.467</a:t>
            </a:r>
          </a:p>
        </p:txBody>
      </p:sp>
      <p:cxnSp>
        <p:nvCxnSpPr>
          <p:cNvPr id="17" name="Straight Arrow Connector 16"/>
          <p:cNvCxnSpPr>
            <a:stCxn id="10" idx="3"/>
            <a:endCxn id="7" idx="2"/>
          </p:cNvCxnSpPr>
          <p:nvPr/>
        </p:nvCxnSpPr>
        <p:spPr>
          <a:xfrm>
            <a:off x="4313308" y="4427819"/>
            <a:ext cx="999471" cy="153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6" idx="2"/>
          </p:cNvCxnSpPr>
          <p:nvPr/>
        </p:nvCxnSpPr>
        <p:spPr>
          <a:xfrm>
            <a:off x="4264113" y="5225394"/>
            <a:ext cx="1048666" cy="118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3"/>
            <a:endCxn id="8" idx="2"/>
          </p:cNvCxnSpPr>
          <p:nvPr/>
        </p:nvCxnSpPr>
        <p:spPr>
          <a:xfrm>
            <a:off x="4264113" y="6011974"/>
            <a:ext cx="1048666" cy="121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6"/>
            <a:endCxn id="9" idx="1"/>
          </p:cNvCxnSpPr>
          <p:nvPr/>
        </p:nvCxnSpPr>
        <p:spPr>
          <a:xfrm>
            <a:off x="5952859" y="4581645"/>
            <a:ext cx="1620961" cy="542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6"/>
            <a:endCxn id="9" idx="2"/>
          </p:cNvCxnSpPr>
          <p:nvPr/>
        </p:nvCxnSpPr>
        <p:spPr>
          <a:xfrm>
            <a:off x="5952859" y="5343566"/>
            <a:ext cx="1520528" cy="2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6"/>
            <a:endCxn id="9" idx="3"/>
          </p:cNvCxnSpPr>
          <p:nvPr/>
        </p:nvCxnSpPr>
        <p:spPr>
          <a:xfrm flipV="1">
            <a:off x="5952859" y="5608893"/>
            <a:ext cx="1620961" cy="52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5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randombar(horizontal)">
                                      <p:cBhvr>
                                        <p:cTn id="36" dur="500"/>
                                        <p:tgtEl>
                                          <p:spTgt spid="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randombar(horizontal)">
                                      <p:cBhvr>
                                        <p:cTn id="39" dur="500"/>
                                        <p:tgtEl>
                                          <p:spTgt spid="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randombar(horizontal)">
                                      <p:cBhvr>
                                        <p:cTn id="42" dur="500"/>
                                        <p:tgtEl>
                                          <p:spTgt spid="8"/>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randombar(horizontal)">
                                      <p:cBhvr>
                                        <p:cTn id="45" dur="500"/>
                                        <p:tgtEl>
                                          <p:spTgt spid="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randombar(horizontal)">
                                      <p:cBhvr>
                                        <p:cTn id="48" dur="500"/>
                                        <p:tgtEl>
                                          <p:spTgt spid="10"/>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randombar(horizontal)">
                                      <p:cBhvr>
                                        <p:cTn id="51" dur="500"/>
                                        <p:tgtEl>
                                          <p:spTgt spid="11"/>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randombar(horizontal)">
                                      <p:cBhvr>
                                        <p:cTn id="54" dur="500"/>
                                        <p:tgtEl>
                                          <p:spTgt spid="12"/>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randombar(horizontal)">
                                      <p:cBhvr>
                                        <p:cTn id="57" dur="500"/>
                                        <p:tgtEl>
                                          <p:spTgt spid="1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randombar(horizontal)">
                                      <p:cBhvr>
                                        <p:cTn id="60" dur="500"/>
                                        <p:tgtEl>
                                          <p:spTgt spid="14"/>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randombar(horizontal)">
                                      <p:cBhvr>
                                        <p:cTn id="63" dur="500"/>
                                        <p:tgtEl>
                                          <p:spTgt spid="15"/>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randombar(horizontal)">
                                      <p:cBhvr>
                                        <p:cTn id="66" dur="500"/>
                                        <p:tgtEl>
                                          <p:spTgt spid="16"/>
                                        </p:tgtEl>
                                      </p:cBhvr>
                                    </p:animEffect>
                                  </p:childTnLst>
                                </p:cTn>
                              </p:par>
                              <p:par>
                                <p:cTn id="67" presetID="14" presetClass="entr" presetSubtype="1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randombar(horizontal)">
                                      <p:cBhvr>
                                        <p:cTn id="69" dur="500"/>
                                        <p:tgtEl>
                                          <p:spTgt spid="17"/>
                                        </p:tgtEl>
                                      </p:cBhvr>
                                    </p:animEffect>
                                  </p:childTnLst>
                                </p:cTn>
                              </p:par>
                              <p:par>
                                <p:cTn id="70" presetID="14" presetClass="entr" presetSubtype="1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randombar(horizontal)">
                                      <p:cBhvr>
                                        <p:cTn id="72" dur="500"/>
                                        <p:tgtEl>
                                          <p:spTgt spid="18"/>
                                        </p:tgtEl>
                                      </p:cBhvr>
                                    </p:animEffect>
                                  </p:childTnLst>
                                </p:cTn>
                              </p:par>
                              <p:par>
                                <p:cTn id="73" presetID="14" presetClass="entr" presetSubtype="1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randombar(horizontal)">
                                      <p:cBhvr>
                                        <p:cTn id="75" dur="500"/>
                                        <p:tgtEl>
                                          <p:spTgt spid="19"/>
                                        </p:tgtEl>
                                      </p:cBhvr>
                                    </p:animEffect>
                                  </p:childTnLst>
                                </p:cTn>
                              </p:par>
                              <p:par>
                                <p:cTn id="76" presetID="14" presetClass="entr" presetSubtype="10"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randombar(horizontal)">
                                      <p:cBhvr>
                                        <p:cTn id="78" dur="500"/>
                                        <p:tgtEl>
                                          <p:spTgt spid="20"/>
                                        </p:tgtEl>
                                      </p:cBhvr>
                                    </p:animEffect>
                                  </p:childTnLst>
                                </p:cTn>
                              </p:par>
                              <p:par>
                                <p:cTn id="79" presetID="14" presetClass="entr" presetSubtype="1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randombar(horizontal)">
                                      <p:cBhvr>
                                        <p:cTn id="81" dur="500"/>
                                        <p:tgtEl>
                                          <p:spTgt spid="21"/>
                                        </p:tgtEl>
                                      </p:cBhvr>
                                    </p:animEffect>
                                  </p:childTnLst>
                                </p:cTn>
                              </p:par>
                              <p:par>
                                <p:cTn id="82" presetID="14" presetClass="entr" presetSubtype="10" fill="hold"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randombar(horizontal)">
                                      <p:cBhvr>
                                        <p:cTn id="8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ANN</a:t>
            </a:r>
          </a:p>
        </p:txBody>
      </p:sp>
      <p:sp>
        <p:nvSpPr>
          <p:cNvPr id="3" name="Content Placeholder 2"/>
          <p:cNvSpPr>
            <a:spLocks noGrp="1"/>
          </p:cNvSpPr>
          <p:nvPr>
            <p:ph idx="1"/>
          </p:nvPr>
        </p:nvSpPr>
        <p:spPr/>
        <p:txBody>
          <a:bodyPr/>
          <a:lstStyle/>
          <a:p>
            <a:pPr marL="457200" indent="-457200">
              <a:buFont typeface="+mj-lt"/>
              <a:buAutoNum type="arabicPeriod"/>
            </a:pPr>
            <a:r>
              <a:rPr lang="en-US" b="1" dirty="0"/>
              <a:t>Image Processing and Character recognition</a:t>
            </a:r>
            <a:r>
              <a:rPr lang="en-US" dirty="0"/>
              <a:t>: </a:t>
            </a:r>
          </a:p>
          <a:p>
            <a:pPr marL="265113" lvl="1" indent="-265113">
              <a:spcBef>
                <a:spcPts val="1000"/>
              </a:spcBef>
              <a:buClr>
                <a:schemeClr val="accent6"/>
              </a:buClr>
              <a:buFont typeface="Wingdings 3" panose="05040102010807070707" pitchFamily="18" charset="2"/>
              <a:buChar char=""/>
            </a:pPr>
            <a:r>
              <a:rPr lang="en-US" dirty="0"/>
              <a:t>ANN has an ability to take in a lot of inputs, process them to infer hidden as well as complex, non-linear relationships, ANNs are playing a big role in image and character recognition. </a:t>
            </a:r>
          </a:p>
          <a:p>
            <a:pPr marL="265113" lvl="1" indent="-265113">
              <a:spcBef>
                <a:spcPts val="1000"/>
              </a:spcBef>
              <a:buClr>
                <a:schemeClr val="accent6"/>
              </a:buClr>
              <a:buFont typeface="Wingdings 3" panose="05040102010807070707" pitchFamily="18" charset="2"/>
              <a:buChar char=""/>
            </a:pPr>
            <a:r>
              <a:rPr lang="en-US" dirty="0"/>
              <a:t>Character recognition like handwriting has lot of applications in fraud detection (e.g. bank fraud) and even national security assessments. </a:t>
            </a:r>
          </a:p>
          <a:p>
            <a:pPr marL="265113" lvl="1" indent="-265113">
              <a:spcBef>
                <a:spcPts val="1000"/>
              </a:spcBef>
              <a:buClr>
                <a:schemeClr val="accent6"/>
              </a:buClr>
              <a:buFont typeface="Wingdings 3" panose="05040102010807070707" pitchFamily="18" charset="2"/>
              <a:buChar char=""/>
            </a:pPr>
            <a:r>
              <a:rPr lang="en-US" dirty="0"/>
              <a:t>Image recognition is an ever-growing field with widespread applications from facial recognition in social media, cancer detention in medicine to satellite imagery processing for agricultural and defense usage. </a:t>
            </a:r>
          </a:p>
          <a:p>
            <a:endParaRPr lang="en-US" dirty="0"/>
          </a:p>
        </p:txBody>
      </p:sp>
      <p:pic>
        <p:nvPicPr>
          <p:cNvPr id="4" name="Picture 3"/>
          <p:cNvPicPr>
            <a:picLocks noChangeAspect="1"/>
          </p:cNvPicPr>
          <p:nvPr/>
        </p:nvPicPr>
        <p:blipFill>
          <a:blip r:embed="rId2"/>
          <a:stretch>
            <a:fillRect/>
          </a:stretch>
        </p:blipFill>
        <p:spPr>
          <a:xfrm>
            <a:off x="894265" y="4030246"/>
            <a:ext cx="3777097" cy="1510839"/>
          </a:xfrm>
          <a:prstGeom prst="rect">
            <a:avLst/>
          </a:prstGeom>
        </p:spPr>
      </p:pic>
      <p:pic>
        <p:nvPicPr>
          <p:cNvPr id="5" name="Picture 4"/>
          <p:cNvPicPr>
            <a:picLocks noChangeAspect="1"/>
          </p:cNvPicPr>
          <p:nvPr/>
        </p:nvPicPr>
        <p:blipFill rotWithShape="1">
          <a:blip r:embed="rId3"/>
          <a:srcRect l="9633" t="-1592" r="8832" b="1"/>
          <a:stretch/>
        </p:blipFill>
        <p:spPr>
          <a:xfrm>
            <a:off x="5801999" y="3823447"/>
            <a:ext cx="3844636" cy="2554004"/>
          </a:xfrm>
          <a:prstGeom prst="rect">
            <a:avLst/>
          </a:prstGeom>
        </p:spPr>
      </p:pic>
    </p:spTree>
    <p:extLst>
      <p:ext uri="{BB962C8B-B14F-4D97-AF65-F5344CB8AC3E}">
        <p14:creationId xmlns:p14="http://schemas.microsoft.com/office/powerpoint/2010/main" val="10139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ANN</a:t>
            </a:r>
          </a:p>
        </p:txBody>
      </p:sp>
      <p:sp>
        <p:nvSpPr>
          <p:cNvPr id="3" name="Content Placeholder 2"/>
          <p:cNvSpPr>
            <a:spLocks noGrp="1"/>
          </p:cNvSpPr>
          <p:nvPr>
            <p:ph idx="1"/>
          </p:nvPr>
        </p:nvSpPr>
        <p:spPr/>
        <p:txBody>
          <a:bodyPr/>
          <a:lstStyle/>
          <a:p>
            <a:pPr marL="457200" indent="-457200">
              <a:buFont typeface="+mj-lt"/>
              <a:buAutoNum type="arabicPeriod" startAt="2"/>
            </a:pPr>
            <a:r>
              <a:rPr lang="en-US" b="1" dirty="0"/>
              <a:t>Forecasting:</a:t>
            </a:r>
            <a:r>
              <a:rPr lang="en-US" dirty="0"/>
              <a:t> </a:t>
            </a:r>
          </a:p>
          <a:p>
            <a:pPr marL="265113" lvl="1" indent="-265113">
              <a:spcBef>
                <a:spcPts val="1000"/>
              </a:spcBef>
              <a:buClr>
                <a:schemeClr val="accent6"/>
              </a:buClr>
              <a:buFont typeface="Wingdings 3" panose="05040102010807070707" pitchFamily="18" charset="2"/>
              <a:buChar char=""/>
            </a:pPr>
            <a:r>
              <a:rPr lang="en-US" dirty="0"/>
              <a:t>Forecasting is required extensively in everyday business decisions (e.g. sales, financial allocation between products, capacity utilization), in economic and monetary policy, in finance and stock market. </a:t>
            </a:r>
          </a:p>
          <a:p>
            <a:pPr marL="265113" lvl="1" indent="-265113">
              <a:spcBef>
                <a:spcPts val="1000"/>
              </a:spcBef>
              <a:buClr>
                <a:schemeClr val="accent6"/>
              </a:buClr>
              <a:buFont typeface="Wingdings 3" panose="05040102010807070707" pitchFamily="18" charset="2"/>
              <a:buChar char=""/>
            </a:pPr>
            <a:r>
              <a:rPr lang="en-US" dirty="0"/>
              <a:t>More often, forecasting problems are complex, for example, predicting stock prices is a complex problem with a lot of underlying factors.</a:t>
            </a:r>
          </a:p>
          <a:p>
            <a:endParaRPr lang="en-US" dirty="0"/>
          </a:p>
        </p:txBody>
      </p:sp>
      <p:pic>
        <p:nvPicPr>
          <p:cNvPr id="4" name="Picture 3"/>
          <p:cNvPicPr>
            <a:picLocks noChangeAspect="1"/>
          </p:cNvPicPr>
          <p:nvPr/>
        </p:nvPicPr>
        <p:blipFill>
          <a:blip r:embed="rId2"/>
          <a:stretch>
            <a:fillRect/>
          </a:stretch>
        </p:blipFill>
        <p:spPr>
          <a:xfrm>
            <a:off x="3250045" y="3030249"/>
            <a:ext cx="4976092" cy="2799052"/>
          </a:xfrm>
          <a:prstGeom prst="rect">
            <a:avLst/>
          </a:prstGeom>
        </p:spPr>
      </p:pic>
    </p:spTree>
    <p:extLst>
      <p:ext uri="{BB962C8B-B14F-4D97-AF65-F5344CB8AC3E}">
        <p14:creationId xmlns:p14="http://schemas.microsoft.com/office/powerpoint/2010/main" val="251458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ANN</a:t>
            </a:r>
          </a:p>
        </p:txBody>
      </p:sp>
      <p:sp>
        <p:nvSpPr>
          <p:cNvPr id="3" name="Content Placeholder 2"/>
          <p:cNvSpPr>
            <a:spLocks noGrp="1"/>
          </p:cNvSpPr>
          <p:nvPr>
            <p:ph idx="1"/>
          </p:nvPr>
        </p:nvSpPr>
        <p:spPr/>
        <p:txBody>
          <a:bodyPr/>
          <a:lstStyle/>
          <a:p>
            <a:pPr marL="457200" indent="-457200">
              <a:buFont typeface="+mj-lt"/>
              <a:buAutoNum type="arabicPeriod" startAt="3"/>
            </a:pPr>
            <a:r>
              <a:rPr lang="en-US" b="1" dirty="0"/>
              <a:t>Speech Recognition: </a:t>
            </a:r>
          </a:p>
          <a:p>
            <a:pPr marL="265113" lvl="1" indent="-265113">
              <a:spcBef>
                <a:spcPts val="1000"/>
              </a:spcBef>
              <a:buClr>
                <a:schemeClr val="accent6"/>
              </a:buClr>
              <a:buFont typeface="Wingdings 3" panose="05040102010807070707" pitchFamily="18" charset="2"/>
              <a:buChar char=""/>
            </a:pPr>
            <a:r>
              <a:rPr lang="en-US" dirty="0"/>
              <a:t>Speech recognition has many applications, such as home automation, mobile telephony, virtual assistance, hands-free computing, video games, and so on. Neutral networks are widely used in this area. </a:t>
            </a:r>
          </a:p>
          <a:p>
            <a:pPr marL="265113" lvl="1" indent="-265113">
              <a:spcBef>
                <a:spcPts val="1000"/>
              </a:spcBef>
              <a:buClr>
                <a:schemeClr val="accent6"/>
              </a:buClr>
              <a:buFont typeface="Wingdings 3" panose="05040102010807070707" pitchFamily="18" charset="2"/>
              <a:buChar char=""/>
            </a:pPr>
            <a:r>
              <a:rPr lang="en-US" dirty="0"/>
              <a:t>We can say its a direct example of applications in virtual assistants or </a:t>
            </a:r>
            <a:r>
              <a:rPr lang="en-US" dirty="0" err="1"/>
              <a:t>chatbots</a:t>
            </a:r>
            <a:r>
              <a:rPr lang="en-US" dirty="0"/>
              <a:t>. </a:t>
            </a:r>
          </a:p>
          <a:p>
            <a:pPr marL="265113" lvl="1" indent="-265113">
              <a:spcBef>
                <a:spcPts val="1000"/>
              </a:spcBef>
              <a:buClr>
                <a:schemeClr val="accent6"/>
              </a:buClr>
              <a:buFont typeface="Wingdings 3" panose="05040102010807070707" pitchFamily="18" charset="2"/>
              <a:buChar char=""/>
            </a:pPr>
            <a:r>
              <a:rPr lang="en-US" dirty="0"/>
              <a:t>Nowadays, Google smart home, Alexa, Siri, Google assistance or </a:t>
            </a:r>
            <a:r>
              <a:rPr lang="en-US" dirty="0" err="1"/>
              <a:t>Cortana</a:t>
            </a:r>
            <a:r>
              <a:rPr lang="en-US" dirty="0"/>
              <a:t> are known to most of us.</a:t>
            </a:r>
          </a:p>
          <a:p>
            <a:pPr marL="457200" indent="-457200">
              <a:buFont typeface="+mj-lt"/>
              <a:buAutoNum type="arabicPeriod" startAt="4"/>
            </a:pPr>
            <a:endParaRPr lang="en-US" dirty="0"/>
          </a:p>
          <a:p>
            <a:endParaRPr lang="en-US" dirty="0"/>
          </a:p>
        </p:txBody>
      </p:sp>
      <p:pic>
        <p:nvPicPr>
          <p:cNvPr id="4" name="Picture 3"/>
          <p:cNvPicPr>
            <a:picLocks noChangeAspect="1"/>
          </p:cNvPicPr>
          <p:nvPr/>
        </p:nvPicPr>
        <p:blipFill>
          <a:blip r:embed="rId2"/>
          <a:stretch>
            <a:fillRect/>
          </a:stretch>
        </p:blipFill>
        <p:spPr>
          <a:xfrm>
            <a:off x="2704138" y="3110974"/>
            <a:ext cx="6017079" cy="3008540"/>
          </a:xfrm>
          <a:prstGeom prst="rect">
            <a:avLst/>
          </a:prstGeom>
        </p:spPr>
      </p:pic>
    </p:spTree>
    <p:extLst>
      <p:ext uri="{BB962C8B-B14F-4D97-AF65-F5344CB8AC3E}">
        <p14:creationId xmlns:p14="http://schemas.microsoft.com/office/powerpoint/2010/main" val="252181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ANN</a:t>
            </a:r>
          </a:p>
        </p:txBody>
      </p:sp>
      <p:sp>
        <p:nvSpPr>
          <p:cNvPr id="3" name="Content Placeholder 2"/>
          <p:cNvSpPr>
            <a:spLocks noGrp="1"/>
          </p:cNvSpPr>
          <p:nvPr>
            <p:ph idx="1"/>
          </p:nvPr>
        </p:nvSpPr>
        <p:spPr/>
        <p:txBody>
          <a:bodyPr/>
          <a:lstStyle/>
          <a:p>
            <a:pPr marL="457200" indent="-457200">
              <a:buFont typeface="+mj-lt"/>
              <a:buAutoNum type="arabicPeriod" startAt="4"/>
            </a:pPr>
            <a:r>
              <a:rPr lang="en-US" b="1" dirty="0"/>
              <a:t>Text Classification and Categorization:</a:t>
            </a:r>
            <a:r>
              <a:rPr lang="en-US" dirty="0"/>
              <a:t> </a:t>
            </a:r>
          </a:p>
          <a:p>
            <a:pPr marL="265113" lvl="1" indent="-265113">
              <a:spcBef>
                <a:spcPts val="1000"/>
              </a:spcBef>
              <a:buClr>
                <a:schemeClr val="accent6"/>
              </a:buClr>
              <a:buFont typeface="Wingdings 3" panose="05040102010807070707" pitchFamily="18" charset="2"/>
              <a:buChar char=""/>
            </a:pPr>
            <a:r>
              <a:rPr lang="en-US" dirty="0"/>
              <a:t>Text classification is an essential part of document search and filtering, online web searches and language identification and sentiment analysis. </a:t>
            </a:r>
          </a:p>
          <a:p>
            <a:pPr marL="265113" lvl="1" indent="-265113">
              <a:spcBef>
                <a:spcPts val="1000"/>
              </a:spcBef>
              <a:buClr>
                <a:schemeClr val="accent6"/>
              </a:buClr>
              <a:buFont typeface="Wingdings 3" panose="05040102010807070707" pitchFamily="18" charset="2"/>
              <a:buChar char=""/>
            </a:pPr>
            <a:r>
              <a:rPr lang="en-US" dirty="0"/>
              <a:t>Neural networks are actively used for this kind of task. Named entity recognition and parts of speech tagging are some of the application that comes under the domain of Natural Language Processing (NLP). </a:t>
            </a:r>
          </a:p>
          <a:p>
            <a:pPr marL="265113" lvl="1" indent="-265113">
              <a:spcBef>
                <a:spcPts val="1000"/>
              </a:spcBef>
              <a:buClr>
                <a:schemeClr val="accent6"/>
              </a:buClr>
              <a:buFont typeface="Wingdings 3" panose="05040102010807070707" pitchFamily="18" charset="2"/>
              <a:buChar char=""/>
            </a:pPr>
            <a:r>
              <a:rPr lang="en-US" dirty="0"/>
              <a:t>The widely used models are Recurrent Neural Networks (RNN) and Long-Short Term Memory (LSTM) networks. Though, CNN is also used for some of the applications.</a:t>
            </a:r>
          </a:p>
          <a:p>
            <a:endParaRPr lang="en-US" dirty="0"/>
          </a:p>
        </p:txBody>
      </p:sp>
      <p:pic>
        <p:nvPicPr>
          <p:cNvPr id="4" name="Picture 3"/>
          <p:cNvPicPr>
            <a:picLocks noChangeAspect="1"/>
          </p:cNvPicPr>
          <p:nvPr/>
        </p:nvPicPr>
        <p:blipFill>
          <a:blip r:embed="rId2"/>
          <a:stretch>
            <a:fillRect/>
          </a:stretch>
        </p:blipFill>
        <p:spPr>
          <a:xfrm>
            <a:off x="1028576" y="3937794"/>
            <a:ext cx="4391025" cy="1905000"/>
          </a:xfrm>
          <a:prstGeom prst="rect">
            <a:avLst/>
          </a:prstGeom>
        </p:spPr>
      </p:pic>
      <p:pic>
        <p:nvPicPr>
          <p:cNvPr id="5" name="Picture 4"/>
          <p:cNvPicPr>
            <a:picLocks noChangeAspect="1"/>
          </p:cNvPicPr>
          <p:nvPr/>
        </p:nvPicPr>
        <p:blipFill>
          <a:blip r:embed="rId3"/>
          <a:stretch>
            <a:fillRect/>
          </a:stretch>
        </p:blipFill>
        <p:spPr>
          <a:xfrm>
            <a:off x="6406644" y="3937794"/>
            <a:ext cx="4039961" cy="2301915"/>
          </a:xfrm>
          <a:prstGeom prst="rect">
            <a:avLst/>
          </a:prstGeom>
        </p:spPr>
      </p:pic>
    </p:spTree>
    <p:extLst>
      <p:ext uri="{BB962C8B-B14F-4D97-AF65-F5344CB8AC3E}">
        <p14:creationId xmlns:p14="http://schemas.microsoft.com/office/powerpoint/2010/main" val="409713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ANN</a:t>
            </a:r>
          </a:p>
        </p:txBody>
      </p:sp>
      <p:sp>
        <p:nvSpPr>
          <p:cNvPr id="3" name="Content Placeholder 2"/>
          <p:cNvSpPr>
            <a:spLocks noGrp="1"/>
          </p:cNvSpPr>
          <p:nvPr>
            <p:ph idx="1"/>
          </p:nvPr>
        </p:nvSpPr>
        <p:spPr/>
        <p:txBody>
          <a:bodyPr/>
          <a:lstStyle/>
          <a:p>
            <a:pPr marL="457200" indent="-457200">
              <a:buFont typeface="+mj-lt"/>
              <a:buAutoNum type="arabicPeriod" startAt="5"/>
            </a:pPr>
            <a:r>
              <a:rPr lang="en-US" b="1" dirty="0"/>
              <a:t>Image classification or labelling: </a:t>
            </a:r>
          </a:p>
          <a:p>
            <a:pPr marL="265113" lvl="1" indent="-265113">
              <a:spcBef>
                <a:spcPts val="1000"/>
              </a:spcBef>
              <a:buClr>
                <a:schemeClr val="accent6"/>
              </a:buClr>
              <a:buFont typeface="Wingdings 3" panose="05040102010807070707" pitchFamily="18" charset="2"/>
              <a:buChar char=""/>
            </a:pPr>
            <a:r>
              <a:rPr lang="en-US" dirty="0"/>
              <a:t>Convolution Neural Network or Feed-forward neural network with back-propagation is generally used for image classification. A model is selected based on the dataset for training and features of interest. </a:t>
            </a:r>
          </a:p>
          <a:p>
            <a:pPr marL="265113" lvl="1" indent="-265113">
              <a:spcBef>
                <a:spcPts val="1000"/>
              </a:spcBef>
              <a:buClr>
                <a:schemeClr val="accent6"/>
              </a:buClr>
              <a:buFont typeface="Wingdings 3" panose="05040102010807070707" pitchFamily="18" charset="2"/>
              <a:buChar char=""/>
            </a:pPr>
            <a:r>
              <a:rPr lang="en-US" dirty="0"/>
              <a:t>Transfer learning can be done using any pre-trained model if the dataset of your problem is similar to the dataset of the pre-trained model that you are choosing. </a:t>
            </a:r>
          </a:p>
          <a:p>
            <a:pPr marL="265113" lvl="1" indent="-265113">
              <a:spcBef>
                <a:spcPts val="1000"/>
              </a:spcBef>
              <a:buClr>
                <a:schemeClr val="accent6"/>
              </a:buClr>
              <a:buFont typeface="Wingdings 3" panose="05040102010807070707" pitchFamily="18" charset="2"/>
              <a:buChar char=""/>
            </a:pPr>
            <a:r>
              <a:rPr lang="en-US" dirty="0"/>
              <a:t>There are many pre-trained image classification models that are trained on millions of images of different hundreds and thousands of classes. Some of the models are </a:t>
            </a:r>
            <a:r>
              <a:rPr lang="en-US" dirty="0" err="1"/>
              <a:t>ResNet</a:t>
            </a:r>
            <a:r>
              <a:rPr lang="en-US" dirty="0"/>
              <a:t>, </a:t>
            </a:r>
            <a:r>
              <a:rPr lang="en-US" dirty="0" err="1"/>
              <a:t>GoogLeNet</a:t>
            </a:r>
            <a:r>
              <a:rPr lang="en-US" dirty="0"/>
              <a:t>, InceptionV3, VGG16, </a:t>
            </a:r>
            <a:r>
              <a:rPr lang="en-US" dirty="0" err="1"/>
              <a:t>ImageNet</a:t>
            </a:r>
            <a:r>
              <a:rPr lang="en-US" dirty="0"/>
              <a:t> and many more are available.</a:t>
            </a:r>
          </a:p>
          <a:p>
            <a:endParaRPr lang="en-US" dirty="0"/>
          </a:p>
        </p:txBody>
      </p:sp>
      <p:pic>
        <p:nvPicPr>
          <p:cNvPr id="4" name="Picture 2" descr="https://miro.medium.com/max/700/1*GIPiAdQyOa8wUOkHaL-MJ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22914" y="4302845"/>
            <a:ext cx="5746172" cy="21096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81050" y="5858514"/>
            <a:ext cx="2441864" cy="553998"/>
          </a:xfrm>
          <a:prstGeom prst="rect">
            <a:avLst/>
          </a:prstGeom>
          <a:noFill/>
        </p:spPr>
        <p:txBody>
          <a:bodyPr wrap="square" rtlCol="0">
            <a:spAutoFit/>
          </a:bodyPr>
          <a:lstStyle/>
          <a:p>
            <a:r>
              <a:rPr lang="en-US" sz="1000" dirty="0"/>
              <a:t>Image Source: https://towardsdatascience.com/activation-functions-neural-networks-1cbd9f8d91d6</a:t>
            </a:r>
          </a:p>
        </p:txBody>
      </p:sp>
    </p:spTree>
    <p:extLst>
      <p:ext uri="{BB962C8B-B14F-4D97-AF65-F5344CB8AC3E}">
        <p14:creationId xmlns:p14="http://schemas.microsoft.com/office/powerpoint/2010/main" val="84712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ANN</a:t>
            </a:r>
          </a:p>
        </p:txBody>
      </p:sp>
      <p:sp>
        <p:nvSpPr>
          <p:cNvPr id="3" name="Content Placeholder 2"/>
          <p:cNvSpPr>
            <a:spLocks noGrp="1"/>
          </p:cNvSpPr>
          <p:nvPr>
            <p:ph idx="1"/>
          </p:nvPr>
        </p:nvSpPr>
        <p:spPr/>
        <p:txBody>
          <a:bodyPr/>
          <a:lstStyle/>
          <a:p>
            <a:pPr marL="457200" indent="-457200">
              <a:buFont typeface="+mj-lt"/>
              <a:buAutoNum type="arabicPeriod" startAt="6"/>
            </a:pPr>
            <a:r>
              <a:rPr lang="en-US" b="1" dirty="0"/>
              <a:t>Language Generation and Document Summarization:</a:t>
            </a:r>
            <a:r>
              <a:rPr lang="en-US" dirty="0"/>
              <a:t> </a:t>
            </a:r>
          </a:p>
          <a:p>
            <a:pPr marL="265113" lvl="1" indent="-265113">
              <a:spcBef>
                <a:spcPts val="1000"/>
              </a:spcBef>
              <a:buClr>
                <a:schemeClr val="accent6"/>
              </a:buClr>
              <a:buFont typeface="Wingdings 3" panose="05040102010807070707" pitchFamily="18" charset="2"/>
              <a:buChar char=""/>
            </a:pPr>
            <a:r>
              <a:rPr lang="en-US" dirty="0"/>
              <a:t>Natural Language Generation and Paraphrasing and document summarization are widely used to generate the documents and summarize multi-documents. </a:t>
            </a:r>
          </a:p>
          <a:p>
            <a:pPr marL="265113" lvl="1" indent="-265113">
              <a:spcBef>
                <a:spcPts val="1000"/>
              </a:spcBef>
              <a:buClr>
                <a:schemeClr val="accent6"/>
              </a:buClr>
              <a:buFont typeface="Wingdings 3" panose="05040102010807070707" pitchFamily="18" charset="2"/>
              <a:buChar char=""/>
            </a:pPr>
            <a:r>
              <a:rPr lang="en-US" dirty="0"/>
              <a:t>Their applications can be found in generating text-based reports from data tables, automated reports writing, summarizing medical reports, generating stories and novels, etc.</a:t>
            </a:r>
          </a:p>
          <a:p>
            <a:endParaRPr lang="en-US" dirty="0"/>
          </a:p>
          <a:p>
            <a:endParaRPr lang="en-US" dirty="0"/>
          </a:p>
        </p:txBody>
      </p:sp>
      <p:pic>
        <p:nvPicPr>
          <p:cNvPr id="4" name="Picture 3"/>
          <p:cNvPicPr>
            <a:picLocks noChangeAspect="1"/>
          </p:cNvPicPr>
          <p:nvPr/>
        </p:nvPicPr>
        <p:blipFill>
          <a:blip r:embed="rId2"/>
          <a:stretch>
            <a:fillRect/>
          </a:stretch>
        </p:blipFill>
        <p:spPr>
          <a:xfrm>
            <a:off x="2887312" y="2908802"/>
            <a:ext cx="5507769" cy="3098459"/>
          </a:xfrm>
          <a:prstGeom prst="rect">
            <a:avLst/>
          </a:prstGeom>
        </p:spPr>
      </p:pic>
    </p:spTree>
    <p:extLst>
      <p:ext uri="{BB962C8B-B14F-4D97-AF65-F5344CB8AC3E}">
        <p14:creationId xmlns:p14="http://schemas.microsoft.com/office/powerpoint/2010/main" val="39381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ANN</a:t>
            </a:r>
          </a:p>
        </p:txBody>
      </p:sp>
      <p:sp>
        <p:nvSpPr>
          <p:cNvPr id="3" name="Content Placeholder 2"/>
          <p:cNvSpPr>
            <a:spLocks noGrp="1"/>
          </p:cNvSpPr>
          <p:nvPr>
            <p:ph idx="1"/>
          </p:nvPr>
        </p:nvSpPr>
        <p:spPr/>
        <p:txBody>
          <a:bodyPr/>
          <a:lstStyle/>
          <a:p>
            <a:pPr marL="457200" indent="-457200">
              <a:buFont typeface="+mj-lt"/>
              <a:buAutoNum type="arabicPeriod" startAt="7"/>
            </a:pPr>
            <a:r>
              <a:rPr lang="en-US" b="1" dirty="0"/>
              <a:t>Object detection: </a:t>
            </a:r>
          </a:p>
          <a:p>
            <a:pPr marL="265113" lvl="1" indent="-265113">
              <a:spcBef>
                <a:spcPts val="1000"/>
              </a:spcBef>
              <a:buClr>
                <a:schemeClr val="accent6"/>
              </a:buClr>
              <a:buFont typeface="Wingdings 3" panose="05040102010807070707" pitchFamily="18" charset="2"/>
              <a:buChar char=""/>
            </a:pPr>
            <a:r>
              <a:rPr lang="en-US" dirty="0"/>
              <a:t>Object detection from images is widely used to detect any object and classify it based on that. </a:t>
            </a:r>
          </a:p>
          <a:p>
            <a:pPr marL="265113" lvl="1" indent="-265113">
              <a:spcBef>
                <a:spcPts val="1000"/>
              </a:spcBef>
              <a:buClr>
                <a:schemeClr val="accent6"/>
              </a:buClr>
              <a:buFont typeface="Wingdings 3" panose="05040102010807070707" pitchFamily="18" charset="2"/>
              <a:buChar char=""/>
            </a:pPr>
            <a:r>
              <a:rPr lang="en-US" dirty="0"/>
              <a:t>It needs large training dataset with all the coordinates of the object of interest clearly specified. The widely used object detection models are YOLO (You Only Look Once) and SSD (Single Shot Object Detectors).</a:t>
            </a:r>
          </a:p>
          <a:p>
            <a:endParaRPr lang="en-US" dirty="0"/>
          </a:p>
        </p:txBody>
      </p:sp>
      <p:pic>
        <p:nvPicPr>
          <p:cNvPr id="4" name="Picture 3"/>
          <p:cNvPicPr>
            <a:picLocks noChangeAspect="1"/>
          </p:cNvPicPr>
          <p:nvPr/>
        </p:nvPicPr>
        <p:blipFill>
          <a:blip r:embed="rId2"/>
          <a:stretch>
            <a:fillRect/>
          </a:stretch>
        </p:blipFill>
        <p:spPr>
          <a:xfrm>
            <a:off x="2477322" y="3047999"/>
            <a:ext cx="7620000" cy="3558253"/>
          </a:xfrm>
          <a:prstGeom prst="rect">
            <a:avLst/>
          </a:prstGeom>
        </p:spPr>
      </p:pic>
    </p:spTree>
    <p:extLst>
      <p:ext uri="{BB962C8B-B14F-4D97-AF65-F5344CB8AC3E}">
        <p14:creationId xmlns:p14="http://schemas.microsoft.com/office/powerpoint/2010/main" val="155802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a:extLst>
              <a:ext uri="{FF2B5EF4-FFF2-40B4-BE49-F238E27FC236}">
                <a16:creationId xmlns:a16="http://schemas.microsoft.com/office/drawing/2014/main" id="{262EEC41-AA42-1AA5-6654-78C7218395E2}"/>
              </a:ext>
            </a:extLst>
          </p:cNvPr>
          <p:cNvSpPr>
            <a:spLocks noGrp="1"/>
          </p:cNvSpPr>
          <p:nvPr>
            <p:ph type="title"/>
          </p:nvPr>
        </p:nvSpPr>
        <p:spPr/>
        <p:txBody>
          <a:bodyPr/>
          <a:lstStyle/>
          <a:p>
            <a:r>
              <a:rPr lang="en-IN" dirty="0"/>
              <a:t>ML System</a:t>
            </a:r>
          </a:p>
        </p:txBody>
      </p:sp>
      <p:sp>
        <p:nvSpPr>
          <p:cNvPr id="68" name="Content Placeholder 1">
            <a:extLst>
              <a:ext uri="{FF2B5EF4-FFF2-40B4-BE49-F238E27FC236}">
                <a16:creationId xmlns:a16="http://schemas.microsoft.com/office/drawing/2014/main" id="{2B172719-E19B-FBA9-148D-4D951D9E6FEE}"/>
              </a:ext>
            </a:extLst>
          </p:cNvPr>
          <p:cNvSpPr txBox="1">
            <a:spLocks/>
          </p:cNvSpPr>
          <p:nvPr/>
        </p:nvSpPr>
        <p:spPr>
          <a:xfrm>
            <a:off x="369870" y="965772"/>
            <a:ext cx="11455685" cy="539692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IN" dirty="0">
                <a:solidFill>
                  <a:schemeClr val="accent6"/>
                </a:solidFill>
              </a:rPr>
              <a:t>Traditional Programming System</a:t>
            </a:r>
          </a:p>
          <a:p>
            <a:endParaRPr lang="en-IN" dirty="0"/>
          </a:p>
          <a:p>
            <a:endParaRPr lang="en-IN" dirty="0"/>
          </a:p>
          <a:p>
            <a:endParaRPr lang="en-IN" dirty="0"/>
          </a:p>
          <a:p>
            <a:endParaRPr lang="en-IN" dirty="0"/>
          </a:p>
          <a:p>
            <a:endParaRPr lang="en-IN" dirty="0"/>
          </a:p>
          <a:p>
            <a:pPr>
              <a:buClr>
                <a:schemeClr val="accent6"/>
              </a:buClr>
            </a:pPr>
            <a:r>
              <a:rPr lang="en-IN" dirty="0">
                <a:solidFill>
                  <a:schemeClr val="accent6"/>
                </a:solidFill>
              </a:rPr>
              <a:t>ML Programming System </a:t>
            </a:r>
          </a:p>
          <a:p>
            <a:endParaRPr lang="en-IN" dirty="0"/>
          </a:p>
          <a:p>
            <a:endParaRPr lang="en-IN" dirty="0"/>
          </a:p>
        </p:txBody>
      </p:sp>
      <p:sp>
        <p:nvSpPr>
          <p:cNvPr id="69" name="Round Diagonal Corner Rectangle 9">
            <a:extLst>
              <a:ext uri="{FF2B5EF4-FFF2-40B4-BE49-F238E27FC236}">
                <a16:creationId xmlns:a16="http://schemas.microsoft.com/office/drawing/2014/main" id="{46F3C510-27BE-B8E5-4F2E-6F79197388F4}"/>
              </a:ext>
            </a:extLst>
          </p:cNvPr>
          <p:cNvSpPr/>
          <p:nvPr/>
        </p:nvSpPr>
        <p:spPr>
          <a:xfrm>
            <a:off x="2484120" y="1505348"/>
            <a:ext cx="7223760" cy="2011680"/>
          </a:xfrm>
          <a:prstGeom prst="round2DiagRect">
            <a:avLst/>
          </a:prstGeom>
          <a:solidFill>
            <a:schemeClr val="accent1">
              <a:lumMod val="20000"/>
              <a:lumOff val="80000"/>
            </a:schemeClr>
          </a:solidFill>
          <a:ln>
            <a:solidFill>
              <a:srgbClr val="962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97A06872-935D-2395-4987-85040DFBE02C}"/>
              </a:ext>
            </a:extLst>
          </p:cNvPr>
          <p:cNvSpPr txBox="1"/>
          <p:nvPr/>
        </p:nvSpPr>
        <p:spPr>
          <a:xfrm>
            <a:off x="2604453" y="1855496"/>
            <a:ext cx="812438" cy="830997"/>
          </a:xfrm>
          <a:prstGeom prst="rect">
            <a:avLst/>
          </a:prstGeom>
          <a:noFill/>
        </p:spPr>
        <p:txBody>
          <a:bodyPr wrap="square" rtlCol="0">
            <a:spAutoFit/>
          </a:bodyPr>
          <a:lstStyle/>
          <a:p>
            <a:r>
              <a:rPr lang="en-US" sz="2400" dirty="0">
                <a:solidFill>
                  <a:schemeClr val="accent4">
                    <a:lumMod val="50000"/>
                  </a:schemeClr>
                </a:solidFill>
              </a:rPr>
              <a:t>Data </a:t>
            </a:r>
          </a:p>
        </p:txBody>
      </p:sp>
      <p:sp>
        <p:nvSpPr>
          <p:cNvPr id="71" name="TextBox 70">
            <a:extLst>
              <a:ext uri="{FF2B5EF4-FFF2-40B4-BE49-F238E27FC236}">
                <a16:creationId xmlns:a16="http://schemas.microsoft.com/office/drawing/2014/main" id="{5863BF96-DF04-EC54-36FE-889D294153FA}"/>
              </a:ext>
            </a:extLst>
          </p:cNvPr>
          <p:cNvSpPr txBox="1"/>
          <p:nvPr/>
        </p:nvSpPr>
        <p:spPr>
          <a:xfrm>
            <a:off x="2604453" y="2369017"/>
            <a:ext cx="1241946" cy="830997"/>
          </a:xfrm>
          <a:prstGeom prst="rect">
            <a:avLst/>
          </a:prstGeom>
          <a:noFill/>
        </p:spPr>
        <p:txBody>
          <a:bodyPr wrap="square" rtlCol="0">
            <a:spAutoFit/>
          </a:bodyPr>
          <a:lstStyle/>
          <a:p>
            <a:r>
              <a:rPr lang="en-US" sz="2400" dirty="0">
                <a:solidFill>
                  <a:srgbClr val="FD350D"/>
                </a:solidFill>
              </a:rPr>
              <a:t>Program  </a:t>
            </a:r>
          </a:p>
        </p:txBody>
      </p:sp>
      <p:sp>
        <p:nvSpPr>
          <p:cNvPr id="72" name="TextBox 71">
            <a:extLst>
              <a:ext uri="{FF2B5EF4-FFF2-40B4-BE49-F238E27FC236}">
                <a16:creationId xmlns:a16="http://schemas.microsoft.com/office/drawing/2014/main" id="{140CB571-76B2-4DAC-7200-62C2C808DE6A}"/>
              </a:ext>
            </a:extLst>
          </p:cNvPr>
          <p:cNvSpPr txBox="1"/>
          <p:nvPr/>
        </p:nvSpPr>
        <p:spPr>
          <a:xfrm>
            <a:off x="8376766" y="2089402"/>
            <a:ext cx="1090231" cy="830997"/>
          </a:xfrm>
          <a:prstGeom prst="rect">
            <a:avLst/>
          </a:prstGeom>
          <a:noFill/>
        </p:spPr>
        <p:txBody>
          <a:bodyPr wrap="square" rtlCol="0">
            <a:spAutoFit/>
          </a:bodyPr>
          <a:lstStyle/>
          <a:p>
            <a:r>
              <a:rPr lang="en-US" sz="2400" dirty="0">
                <a:solidFill>
                  <a:schemeClr val="accent5">
                    <a:lumMod val="50000"/>
                  </a:schemeClr>
                </a:solidFill>
              </a:rPr>
              <a:t>Output  </a:t>
            </a:r>
          </a:p>
        </p:txBody>
      </p:sp>
      <p:sp>
        <p:nvSpPr>
          <p:cNvPr id="73" name="Round Same Side Corner Rectangle 14">
            <a:extLst>
              <a:ext uri="{FF2B5EF4-FFF2-40B4-BE49-F238E27FC236}">
                <a16:creationId xmlns:a16="http://schemas.microsoft.com/office/drawing/2014/main" id="{01934783-4A05-2DF0-3ACE-7963FFD4AFBB}"/>
              </a:ext>
            </a:extLst>
          </p:cNvPr>
          <p:cNvSpPr/>
          <p:nvPr/>
        </p:nvSpPr>
        <p:spPr>
          <a:xfrm>
            <a:off x="2372436" y="4233076"/>
            <a:ext cx="7223760" cy="2011680"/>
          </a:xfrm>
          <a:prstGeom prst="round2SameRect">
            <a:avLst/>
          </a:prstGeom>
          <a:solidFill>
            <a:schemeClr val="accent5">
              <a:lumMod val="20000"/>
              <a:lumOff val="80000"/>
            </a:schemeClr>
          </a:solidFill>
          <a:ln>
            <a:solidFill>
              <a:srgbClr val="962A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EB3ABEDC-2F7B-F9DA-0DAE-9982EEFEA7CC}"/>
              </a:ext>
            </a:extLst>
          </p:cNvPr>
          <p:cNvSpPr txBox="1"/>
          <p:nvPr/>
        </p:nvSpPr>
        <p:spPr>
          <a:xfrm>
            <a:off x="2604453" y="4651806"/>
            <a:ext cx="791570" cy="830997"/>
          </a:xfrm>
          <a:prstGeom prst="rect">
            <a:avLst/>
          </a:prstGeom>
          <a:noFill/>
        </p:spPr>
        <p:txBody>
          <a:bodyPr wrap="square" rtlCol="0">
            <a:spAutoFit/>
          </a:bodyPr>
          <a:lstStyle/>
          <a:p>
            <a:r>
              <a:rPr lang="en-US" sz="2400" dirty="0">
                <a:solidFill>
                  <a:schemeClr val="accent4">
                    <a:lumMod val="50000"/>
                  </a:schemeClr>
                </a:solidFill>
              </a:rPr>
              <a:t>Data </a:t>
            </a:r>
          </a:p>
        </p:txBody>
      </p:sp>
      <p:sp>
        <p:nvSpPr>
          <p:cNvPr id="75" name="TextBox 74">
            <a:extLst>
              <a:ext uri="{FF2B5EF4-FFF2-40B4-BE49-F238E27FC236}">
                <a16:creationId xmlns:a16="http://schemas.microsoft.com/office/drawing/2014/main" id="{54A36DFB-DE01-7538-6C11-4315CE92D330}"/>
              </a:ext>
            </a:extLst>
          </p:cNvPr>
          <p:cNvSpPr txBox="1"/>
          <p:nvPr/>
        </p:nvSpPr>
        <p:spPr>
          <a:xfrm>
            <a:off x="2604453" y="5095159"/>
            <a:ext cx="1075898" cy="830997"/>
          </a:xfrm>
          <a:prstGeom prst="rect">
            <a:avLst/>
          </a:prstGeom>
          <a:noFill/>
        </p:spPr>
        <p:txBody>
          <a:bodyPr wrap="square" rtlCol="0">
            <a:spAutoFit/>
          </a:bodyPr>
          <a:lstStyle/>
          <a:p>
            <a:r>
              <a:rPr lang="en-US" sz="2400" dirty="0">
                <a:solidFill>
                  <a:schemeClr val="accent5">
                    <a:lumMod val="50000"/>
                  </a:schemeClr>
                </a:solidFill>
              </a:rPr>
              <a:t>Output </a:t>
            </a:r>
          </a:p>
        </p:txBody>
      </p:sp>
      <p:sp>
        <p:nvSpPr>
          <p:cNvPr id="76" name="TextBox 75">
            <a:extLst>
              <a:ext uri="{FF2B5EF4-FFF2-40B4-BE49-F238E27FC236}">
                <a16:creationId xmlns:a16="http://schemas.microsoft.com/office/drawing/2014/main" id="{8F6D19B7-2207-651A-90F5-D8041332B51D}"/>
              </a:ext>
            </a:extLst>
          </p:cNvPr>
          <p:cNvSpPr txBox="1"/>
          <p:nvPr/>
        </p:nvSpPr>
        <p:spPr>
          <a:xfrm>
            <a:off x="8227324" y="4677918"/>
            <a:ext cx="1239673" cy="830997"/>
          </a:xfrm>
          <a:prstGeom prst="rect">
            <a:avLst/>
          </a:prstGeom>
          <a:noFill/>
        </p:spPr>
        <p:txBody>
          <a:bodyPr wrap="square" rtlCol="0">
            <a:spAutoFit/>
          </a:bodyPr>
          <a:lstStyle/>
          <a:p>
            <a:r>
              <a:rPr lang="en-US" sz="2400" dirty="0">
                <a:solidFill>
                  <a:srgbClr val="FF0000"/>
                </a:solidFill>
              </a:rPr>
              <a:t>Program   </a:t>
            </a:r>
          </a:p>
        </p:txBody>
      </p:sp>
      <p:pic>
        <p:nvPicPr>
          <p:cNvPr id="77" name="Picture 76">
            <a:extLst>
              <a:ext uri="{FF2B5EF4-FFF2-40B4-BE49-F238E27FC236}">
                <a16:creationId xmlns:a16="http://schemas.microsoft.com/office/drawing/2014/main" id="{BAD06E8A-666E-0786-506A-87E5B3213244}"/>
              </a:ext>
            </a:extLst>
          </p:cNvPr>
          <p:cNvPicPr>
            <a:picLocks noChangeAspect="1"/>
          </p:cNvPicPr>
          <p:nvPr/>
        </p:nvPicPr>
        <p:blipFill>
          <a:blip r:embed="rId2"/>
          <a:stretch>
            <a:fillRect/>
          </a:stretch>
        </p:blipFill>
        <p:spPr>
          <a:xfrm>
            <a:off x="4835629" y="4328467"/>
            <a:ext cx="1828800" cy="1828800"/>
          </a:xfrm>
          <a:prstGeom prst="rect">
            <a:avLst/>
          </a:prstGeom>
        </p:spPr>
      </p:pic>
      <p:cxnSp>
        <p:nvCxnSpPr>
          <p:cNvPr id="78" name="Straight Arrow Connector 77">
            <a:extLst>
              <a:ext uri="{FF2B5EF4-FFF2-40B4-BE49-F238E27FC236}">
                <a16:creationId xmlns:a16="http://schemas.microsoft.com/office/drawing/2014/main" id="{16F29A10-295F-A405-0403-535CFAC54F63}"/>
              </a:ext>
            </a:extLst>
          </p:cNvPr>
          <p:cNvCxnSpPr>
            <a:stCxn id="70" idx="3"/>
          </p:cNvCxnSpPr>
          <p:nvPr/>
        </p:nvCxnSpPr>
        <p:spPr>
          <a:xfrm flipV="1">
            <a:off x="3416891" y="2088108"/>
            <a:ext cx="1418738" cy="18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49E884C-6808-D136-CAAD-19D9561FACEC}"/>
              </a:ext>
            </a:extLst>
          </p:cNvPr>
          <p:cNvCxnSpPr>
            <a:stCxn id="71" idx="3"/>
          </p:cNvCxnSpPr>
          <p:nvPr/>
        </p:nvCxnSpPr>
        <p:spPr>
          <a:xfrm flipV="1">
            <a:off x="3846399" y="2602629"/>
            <a:ext cx="989230" cy="181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544F735-BF0C-1185-D9D7-36930AC52668}"/>
              </a:ext>
            </a:extLst>
          </p:cNvPr>
          <p:cNvCxnSpPr>
            <a:endCxn id="72" idx="1"/>
          </p:cNvCxnSpPr>
          <p:nvPr/>
        </p:nvCxnSpPr>
        <p:spPr>
          <a:xfrm>
            <a:off x="6664429" y="2317160"/>
            <a:ext cx="1712336" cy="18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3C4911E-7A49-D3D9-0611-C7ED04713038}"/>
              </a:ext>
            </a:extLst>
          </p:cNvPr>
          <p:cNvCxnSpPr>
            <a:stCxn id="74" idx="3"/>
          </p:cNvCxnSpPr>
          <p:nvPr/>
        </p:nvCxnSpPr>
        <p:spPr>
          <a:xfrm flipV="1">
            <a:off x="3396023" y="4844956"/>
            <a:ext cx="1371600" cy="22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82A1FD7-C995-E566-452E-37DA2DE185E9}"/>
              </a:ext>
            </a:extLst>
          </p:cNvPr>
          <p:cNvCxnSpPr>
            <a:stCxn id="75" idx="3"/>
          </p:cNvCxnSpPr>
          <p:nvPr/>
        </p:nvCxnSpPr>
        <p:spPr>
          <a:xfrm flipV="1">
            <a:off x="3680351" y="5308979"/>
            <a:ext cx="1097280" cy="20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AAF1339-BB8B-EA03-7C8B-769CC627F2A4}"/>
              </a:ext>
            </a:extLst>
          </p:cNvPr>
          <p:cNvCxnSpPr>
            <a:endCxn id="76" idx="1"/>
          </p:cNvCxnSpPr>
          <p:nvPr/>
        </p:nvCxnSpPr>
        <p:spPr>
          <a:xfrm>
            <a:off x="6722427" y="4908750"/>
            <a:ext cx="1504896" cy="18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A7EBB969-D651-7717-CBF4-564EF1CC5EEF}"/>
              </a:ext>
            </a:extLst>
          </p:cNvPr>
          <p:cNvPicPr>
            <a:picLocks noChangeAspect="1"/>
          </p:cNvPicPr>
          <p:nvPr/>
        </p:nvPicPr>
        <p:blipFill>
          <a:blip r:embed="rId2"/>
          <a:stretch>
            <a:fillRect/>
          </a:stretch>
        </p:blipFill>
        <p:spPr>
          <a:xfrm>
            <a:off x="4835629" y="1688228"/>
            <a:ext cx="1828800" cy="1828800"/>
          </a:xfrm>
          <a:prstGeom prst="rect">
            <a:avLst/>
          </a:prstGeom>
        </p:spPr>
      </p:pic>
    </p:spTree>
    <p:extLst>
      <p:ext uri="{BB962C8B-B14F-4D97-AF65-F5344CB8AC3E}">
        <p14:creationId xmlns:p14="http://schemas.microsoft.com/office/powerpoint/2010/main" val="384377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left)">
                                      <p:cBhvr>
                                        <p:cTn id="22" dur="500"/>
                                        <p:tgtEl>
                                          <p:spTgt spid="78"/>
                                        </p:tgtEl>
                                      </p:cBhvr>
                                    </p:animEffect>
                                  </p:childTnLst>
                                </p:cTn>
                              </p:par>
                              <p:par>
                                <p:cTn id="23" presetID="22" presetClass="entr" presetSubtype="8"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left)">
                                      <p:cBhvr>
                                        <p:cTn id="25" dur="500"/>
                                        <p:tgtEl>
                                          <p:spTgt spid="79"/>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ipe(left)">
                                      <p:cBhvr>
                                        <p:cTn id="33" dur="500"/>
                                        <p:tgtEl>
                                          <p:spTgt spid="80"/>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
                                            <p:txEl>
                                              <p:pRg st="6" end="6"/>
                                            </p:txEl>
                                          </p:spTgt>
                                        </p:tgtEl>
                                        <p:attrNameLst>
                                          <p:attrName>style.visibility</p:attrName>
                                        </p:attrNameLst>
                                      </p:cBhvr>
                                      <p:to>
                                        <p:strVal val="visible"/>
                                      </p:to>
                                    </p:set>
                                    <p:animEffect transition="in" filter="fade">
                                      <p:cBhvr>
                                        <p:cTn id="42" dur="500"/>
                                        <p:tgtEl>
                                          <p:spTgt spid="6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left)">
                                      <p:cBhvr>
                                        <p:cTn id="57" dur="500"/>
                                        <p:tgtEl>
                                          <p:spTgt spid="81"/>
                                        </p:tgtEl>
                                      </p:cBhvr>
                                    </p:animEffect>
                                  </p:childTnLst>
                                </p:cTn>
                              </p:par>
                              <p:par>
                                <p:cTn id="58" presetID="22" presetClass="entr" presetSubtype="8"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500"/>
                                        <p:tgtEl>
                                          <p:spTgt spid="82"/>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wipe(left)">
                                      <p:cBhvr>
                                        <p:cTn id="68" dur="500"/>
                                        <p:tgtEl>
                                          <p:spTgt spid="83"/>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fade">
                                      <p:cBhvr>
                                        <p:cTn id="7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71" grpId="0"/>
      <p:bldP spid="72" grpId="0"/>
      <p:bldP spid="73" grpId="0" animBg="1"/>
      <p:bldP spid="74" grpId="0"/>
      <p:bldP spid="75" grpId="0"/>
      <p:bldP spid="7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ANN</a:t>
            </a:r>
          </a:p>
        </p:txBody>
      </p:sp>
      <p:sp>
        <p:nvSpPr>
          <p:cNvPr id="3" name="Content Placeholder 2"/>
          <p:cNvSpPr>
            <a:spLocks noGrp="1"/>
          </p:cNvSpPr>
          <p:nvPr>
            <p:ph idx="1"/>
          </p:nvPr>
        </p:nvSpPr>
        <p:spPr/>
        <p:txBody>
          <a:bodyPr/>
          <a:lstStyle/>
          <a:p>
            <a:pPr marL="457200" indent="-457200">
              <a:buFont typeface="+mj-lt"/>
              <a:buAutoNum type="arabicPeriod" startAt="8"/>
            </a:pPr>
            <a:r>
              <a:rPr lang="en-US" b="1" dirty="0"/>
              <a:t>Healthcare: </a:t>
            </a:r>
          </a:p>
          <a:p>
            <a:pPr marL="265113" lvl="1" indent="-265113">
              <a:spcBef>
                <a:spcPts val="1000"/>
              </a:spcBef>
              <a:buClr>
                <a:schemeClr val="accent6"/>
              </a:buClr>
              <a:buFont typeface="Wingdings 3" panose="05040102010807070707" pitchFamily="18" charset="2"/>
              <a:buChar char=""/>
            </a:pPr>
            <a:r>
              <a:rPr lang="en-US" dirty="0"/>
              <a:t>Artificial Neural Networks are used in Oncology to train algorithms that can identify cancerous tissue at the microscopic level at the same accuracy as trained physicians. </a:t>
            </a:r>
          </a:p>
          <a:p>
            <a:pPr marL="265113" lvl="1" indent="-265113">
              <a:spcBef>
                <a:spcPts val="1000"/>
              </a:spcBef>
              <a:buClr>
                <a:schemeClr val="accent6"/>
              </a:buClr>
              <a:buFont typeface="Wingdings 3" panose="05040102010807070707" pitchFamily="18" charset="2"/>
              <a:buChar char=""/>
            </a:pPr>
            <a:r>
              <a:rPr lang="en-US" dirty="0"/>
              <a:t>Various rare diseases may manifest in physical characteristics and can be identified in their premature stages by using Facial Analysis on the patient photos. </a:t>
            </a:r>
          </a:p>
          <a:p>
            <a:pPr marL="265113" lvl="1" indent="-265113">
              <a:spcBef>
                <a:spcPts val="1000"/>
              </a:spcBef>
              <a:buClr>
                <a:schemeClr val="accent6"/>
              </a:buClr>
              <a:buFont typeface="Wingdings 3" panose="05040102010807070707" pitchFamily="18" charset="2"/>
              <a:buChar char=""/>
            </a:pPr>
            <a:r>
              <a:rPr lang="en-US" dirty="0"/>
              <a:t>So the full-scale implementation of Artificial Neural Networks in the healthcare environment can only enhance the diagnostic abilities of medical experts and ultimately lead to the overall improvement in the quality of medical care all over the world.</a:t>
            </a:r>
          </a:p>
          <a:p>
            <a:endParaRPr lang="en-US" dirty="0"/>
          </a:p>
        </p:txBody>
      </p:sp>
      <p:pic>
        <p:nvPicPr>
          <p:cNvPr id="4" name="Picture 3"/>
          <p:cNvPicPr>
            <a:picLocks noChangeAspect="1"/>
          </p:cNvPicPr>
          <p:nvPr/>
        </p:nvPicPr>
        <p:blipFill>
          <a:blip r:embed="rId2"/>
          <a:stretch>
            <a:fillRect/>
          </a:stretch>
        </p:blipFill>
        <p:spPr>
          <a:xfrm>
            <a:off x="3178704" y="3810000"/>
            <a:ext cx="5332433" cy="2796252"/>
          </a:xfrm>
          <a:prstGeom prst="rect">
            <a:avLst/>
          </a:prstGeom>
        </p:spPr>
      </p:pic>
    </p:spTree>
    <p:extLst>
      <p:ext uri="{BB962C8B-B14F-4D97-AF65-F5344CB8AC3E}">
        <p14:creationId xmlns:p14="http://schemas.microsoft.com/office/powerpoint/2010/main" val="166606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00213"/>
            <a:ext cx="10515600" cy="2852737"/>
          </a:xfrm>
        </p:spPr>
        <p:txBody>
          <a:bodyPr/>
          <a:lstStyle/>
          <a:p>
            <a:r>
              <a:rPr lang="en-IN" i="1" dirty="0">
                <a:solidFill>
                  <a:schemeClr val="accent6"/>
                </a:solidFill>
              </a:rPr>
              <a:t>Thank You</a:t>
            </a:r>
          </a:p>
        </p:txBody>
      </p:sp>
      <p:sp>
        <p:nvSpPr>
          <p:cNvPr id="2" name="Text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33307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9C74-EC22-4792-911D-C13C671677A9}"/>
              </a:ext>
            </a:extLst>
          </p:cNvPr>
          <p:cNvSpPr>
            <a:spLocks noGrp="1"/>
          </p:cNvSpPr>
          <p:nvPr>
            <p:ph type="title"/>
          </p:nvPr>
        </p:nvSpPr>
        <p:spPr>
          <a:xfrm>
            <a:off x="0" y="0"/>
            <a:ext cx="12192000" cy="711200"/>
          </a:xfrm>
        </p:spPr>
        <p:txBody>
          <a:bodyPr>
            <a:normAutofit/>
          </a:bodyPr>
          <a:lstStyle/>
          <a:p>
            <a:r>
              <a:rPr lang="en-US" dirty="0"/>
              <a:t>Machine Learning</a:t>
            </a:r>
            <a:endParaRPr lang="en-IN" dirty="0"/>
          </a:p>
        </p:txBody>
      </p:sp>
      <p:sp>
        <p:nvSpPr>
          <p:cNvPr id="3" name="Content Placeholder 2">
            <a:extLst>
              <a:ext uri="{FF2B5EF4-FFF2-40B4-BE49-F238E27FC236}">
                <a16:creationId xmlns:a16="http://schemas.microsoft.com/office/drawing/2014/main" id="{D41FEAB3-5C45-4801-81A3-0FA4B8E83DF1}"/>
              </a:ext>
            </a:extLst>
          </p:cNvPr>
          <p:cNvSpPr>
            <a:spLocks noGrp="1"/>
          </p:cNvSpPr>
          <p:nvPr>
            <p:ph idx="1"/>
          </p:nvPr>
        </p:nvSpPr>
        <p:spPr>
          <a:xfrm>
            <a:off x="131180" y="863445"/>
            <a:ext cx="11929641" cy="711200"/>
          </a:xfrm>
        </p:spPr>
        <p:txBody>
          <a:bodyPr/>
          <a:lstStyle/>
          <a:p>
            <a:pPr>
              <a:buClr>
                <a:schemeClr val="accent6"/>
              </a:buClr>
            </a:pPr>
            <a:r>
              <a:rPr lang="en-US" dirty="0"/>
              <a:t>Machine learning is a </a:t>
            </a:r>
            <a:r>
              <a:rPr lang="en-US" b="1" dirty="0"/>
              <a:t>sub-discipline </a:t>
            </a:r>
            <a:r>
              <a:rPr lang="en-US" dirty="0"/>
              <a:t>of Artificial Intelligence.</a:t>
            </a:r>
          </a:p>
          <a:p>
            <a:pPr>
              <a:buClr>
                <a:schemeClr val="accent6"/>
              </a:buClr>
            </a:pPr>
            <a:r>
              <a:rPr lang="en-US" dirty="0"/>
              <a:t>Machine Learning is the field of study that gives computers the capability to learn without being explicitly programmed. </a:t>
            </a:r>
          </a:p>
          <a:p>
            <a:pPr marL="457200" lvl="1" indent="0">
              <a:lnSpc>
                <a:spcPct val="100000"/>
              </a:lnSpc>
              <a:buNone/>
            </a:pPr>
            <a:endParaRPr lang="en-US" b="1" dirty="0"/>
          </a:p>
        </p:txBody>
      </p:sp>
      <p:sp>
        <p:nvSpPr>
          <p:cNvPr id="5" name="Rounded Rectangle 12">
            <a:extLst>
              <a:ext uri="{FF2B5EF4-FFF2-40B4-BE49-F238E27FC236}">
                <a16:creationId xmlns:a16="http://schemas.microsoft.com/office/drawing/2014/main" id="{00DFFC41-500B-8BB7-5235-B87AD65865B5}"/>
              </a:ext>
            </a:extLst>
          </p:cNvPr>
          <p:cNvSpPr/>
          <p:nvPr/>
        </p:nvSpPr>
        <p:spPr>
          <a:xfrm>
            <a:off x="2821803" y="2198691"/>
            <a:ext cx="2014493" cy="138984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Machine Learning Algorithm</a:t>
            </a:r>
          </a:p>
        </p:txBody>
      </p:sp>
      <p:sp>
        <p:nvSpPr>
          <p:cNvPr id="7" name="Rounded Rectangle 12">
            <a:extLst>
              <a:ext uri="{FF2B5EF4-FFF2-40B4-BE49-F238E27FC236}">
                <a16:creationId xmlns:a16="http://schemas.microsoft.com/office/drawing/2014/main" id="{0ED517EA-9121-3809-4BEF-82097F47BECE}"/>
              </a:ext>
            </a:extLst>
          </p:cNvPr>
          <p:cNvSpPr/>
          <p:nvPr/>
        </p:nvSpPr>
        <p:spPr>
          <a:xfrm>
            <a:off x="5385933" y="2198691"/>
            <a:ext cx="2014493" cy="138984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Model</a:t>
            </a:r>
          </a:p>
        </p:txBody>
      </p:sp>
      <p:sp>
        <p:nvSpPr>
          <p:cNvPr id="8" name="Rounded Rectangle 12">
            <a:extLst>
              <a:ext uri="{FF2B5EF4-FFF2-40B4-BE49-F238E27FC236}">
                <a16:creationId xmlns:a16="http://schemas.microsoft.com/office/drawing/2014/main" id="{E257963A-B55A-FB04-5D9B-B07FF53F3467}"/>
              </a:ext>
            </a:extLst>
          </p:cNvPr>
          <p:cNvSpPr/>
          <p:nvPr/>
        </p:nvSpPr>
        <p:spPr>
          <a:xfrm>
            <a:off x="8362950" y="2207776"/>
            <a:ext cx="2014493" cy="138984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Output</a:t>
            </a:r>
          </a:p>
        </p:txBody>
      </p:sp>
      <p:cxnSp>
        <p:nvCxnSpPr>
          <p:cNvPr id="9" name="Straight Arrow Connector 8">
            <a:extLst>
              <a:ext uri="{FF2B5EF4-FFF2-40B4-BE49-F238E27FC236}">
                <a16:creationId xmlns:a16="http://schemas.microsoft.com/office/drawing/2014/main" id="{A70E3FFD-6FCE-1874-92EA-10A470B24F76}"/>
              </a:ext>
            </a:extLst>
          </p:cNvPr>
          <p:cNvCxnSpPr>
            <a:cxnSpLocks/>
            <a:stCxn id="16" idx="3"/>
            <a:endCxn id="5" idx="1"/>
          </p:cNvCxnSpPr>
          <p:nvPr/>
        </p:nvCxnSpPr>
        <p:spPr>
          <a:xfrm flipV="1">
            <a:off x="1444632" y="2893615"/>
            <a:ext cx="1377171" cy="90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B96DFB-CF43-6988-126E-3A1593A39665}"/>
              </a:ext>
            </a:extLst>
          </p:cNvPr>
          <p:cNvCxnSpPr>
            <a:cxnSpLocks/>
          </p:cNvCxnSpPr>
          <p:nvPr/>
        </p:nvCxnSpPr>
        <p:spPr>
          <a:xfrm>
            <a:off x="4836296" y="2865284"/>
            <a:ext cx="5496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97779B6-73A6-559C-C06C-730BA443D8AC}"/>
              </a:ext>
            </a:extLst>
          </p:cNvPr>
          <p:cNvCxnSpPr>
            <a:cxnSpLocks/>
            <a:endCxn id="8" idx="1"/>
          </p:cNvCxnSpPr>
          <p:nvPr/>
        </p:nvCxnSpPr>
        <p:spPr>
          <a:xfrm>
            <a:off x="7400426" y="2893614"/>
            <a:ext cx="962524" cy="90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7C91D64-926C-A81A-112F-8E44AD69336B}"/>
              </a:ext>
            </a:extLst>
          </p:cNvPr>
          <p:cNvSpPr/>
          <p:nvPr/>
        </p:nvSpPr>
        <p:spPr>
          <a:xfrm>
            <a:off x="67461" y="2754227"/>
            <a:ext cx="1377171" cy="2969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mj-lt"/>
                <a:ea typeface="+mn-ea"/>
                <a:cs typeface="+mn-cs"/>
              </a:rPr>
              <a:t>Input Past Data</a:t>
            </a:r>
          </a:p>
        </p:txBody>
      </p:sp>
      <p:sp>
        <p:nvSpPr>
          <p:cNvPr id="18" name="Rounded Rectangular Callout 17">
            <a:extLst>
              <a:ext uri="{FF2B5EF4-FFF2-40B4-BE49-F238E27FC236}">
                <a16:creationId xmlns:a16="http://schemas.microsoft.com/office/drawing/2014/main" id="{FA561858-C549-D6E6-3EF0-92783011AA29}"/>
              </a:ext>
            </a:extLst>
          </p:cNvPr>
          <p:cNvSpPr/>
          <p:nvPr/>
        </p:nvSpPr>
        <p:spPr>
          <a:xfrm>
            <a:off x="3072269" y="4592250"/>
            <a:ext cx="2888977" cy="1019654"/>
          </a:xfrm>
          <a:prstGeom prst="wedgeRoundRectCallout">
            <a:avLst>
              <a:gd name="adj1" fmla="val -26231"/>
              <a:gd name="adj2" fmla="val -1465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solidFill>
                  <a:prstClr val="black"/>
                </a:solidFill>
                <a:latin typeface="+mj-lt"/>
              </a:rPr>
              <a:t>Learning From Data</a:t>
            </a:r>
            <a:endParaRPr kumimoji="0" lang="en-US"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19" name="Rounded Rectangular Callout 18">
            <a:extLst>
              <a:ext uri="{FF2B5EF4-FFF2-40B4-BE49-F238E27FC236}">
                <a16:creationId xmlns:a16="http://schemas.microsoft.com/office/drawing/2014/main" id="{D7C3C4BC-710A-70EB-F3E7-12E03F088A3B}"/>
              </a:ext>
            </a:extLst>
          </p:cNvPr>
          <p:cNvSpPr/>
          <p:nvPr/>
        </p:nvSpPr>
        <p:spPr>
          <a:xfrm>
            <a:off x="6760842" y="4592250"/>
            <a:ext cx="2972299" cy="1019654"/>
          </a:xfrm>
          <a:prstGeom prst="wedgeRoundRectCallout">
            <a:avLst>
              <a:gd name="adj1" fmla="val -10235"/>
              <a:gd name="adj2" fmla="val -21049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solidFill>
                  <a:prstClr val="black"/>
                </a:solidFill>
                <a:latin typeface="+mj-lt"/>
              </a:rPr>
              <a:t>Testing With New Data</a:t>
            </a:r>
          </a:p>
        </p:txBody>
      </p:sp>
      <p:sp>
        <p:nvSpPr>
          <p:cNvPr id="10" name="Rectangle 9">
            <a:extLst>
              <a:ext uri="{FF2B5EF4-FFF2-40B4-BE49-F238E27FC236}">
                <a16:creationId xmlns:a16="http://schemas.microsoft.com/office/drawing/2014/main" id="{8E933BA9-B68E-0814-F579-F2CCA29BF51B}"/>
              </a:ext>
            </a:extLst>
          </p:cNvPr>
          <p:cNvSpPr/>
          <p:nvPr/>
        </p:nvSpPr>
        <p:spPr>
          <a:xfrm>
            <a:off x="1444632" y="2513809"/>
            <a:ext cx="1377171" cy="2969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1"/>
                </a:solidFill>
                <a:latin typeface="+mj-lt"/>
              </a:rPr>
              <a:t>Training</a:t>
            </a:r>
            <a:endParaRPr kumimoji="0" lang="en-US" sz="1500" b="0" i="0" u="none" strike="noStrike" kern="1200" cap="none" spc="0"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723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6" grpId="0" animBg="1"/>
      <p:bldP spid="18" grpId="0" animBg="1"/>
      <p:bldP spid="1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v/s AI</a:t>
            </a:r>
          </a:p>
        </p:txBody>
      </p:sp>
      <p:sp>
        <p:nvSpPr>
          <p:cNvPr id="3" name="Content Placeholder 2"/>
          <p:cNvSpPr>
            <a:spLocks noGrp="1"/>
          </p:cNvSpPr>
          <p:nvPr>
            <p:ph idx="1"/>
          </p:nvPr>
        </p:nvSpPr>
        <p:spPr>
          <a:xfrm>
            <a:off x="0" y="711201"/>
            <a:ext cx="11929641" cy="5590565"/>
          </a:xfrm>
        </p:spPr>
        <p:txBody>
          <a:bodyPr/>
          <a:lstStyle/>
          <a:p>
            <a:r>
              <a:rPr lang="en-US" dirty="0"/>
              <a:t>AI is a bigger concept to create intelligent machines that can simulate human thinking capability and behavior, whereas, machine learning is an application or subset of AI that allows machines to learn from data without being programmed explicitly.</a:t>
            </a:r>
          </a:p>
          <a:p>
            <a:r>
              <a:rPr lang="en-US" dirty="0"/>
              <a:t>Artificial intelligence is a technology using which we can create intelligent systems that can simulate human intelligence.</a:t>
            </a:r>
          </a:p>
          <a:p>
            <a:endParaRPr lang="en-US" dirty="0"/>
          </a:p>
        </p:txBody>
      </p:sp>
      <p:pic>
        <p:nvPicPr>
          <p:cNvPr id="3074" name="Picture 2" descr="Artificial intelligence vs Machine learning">
            <a:extLst>
              <a:ext uri="{FF2B5EF4-FFF2-40B4-BE49-F238E27FC236}">
                <a16:creationId xmlns:a16="http://schemas.microsoft.com/office/drawing/2014/main" id="{76E3F808-1985-BA35-AB5A-72A55DA9C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089" y="2228849"/>
            <a:ext cx="45910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2BE6E2-342E-6885-87D7-06163D021DF3}"/>
              </a:ext>
            </a:extLst>
          </p:cNvPr>
          <p:cNvPicPr>
            <a:picLocks noChangeAspect="1"/>
          </p:cNvPicPr>
          <p:nvPr/>
        </p:nvPicPr>
        <p:blipFill>
          <a:blip r:embed="rId3"/>
          <a:stretch>
            <a:fillRect/>
          </a:stretch>
        </p:blipFill>
        <p:spPr>
          <a:xfrm>
            <a:off x="660517" y="2700337"/>
            <a:ext cx="5724525" cy="2390775"/>
          </a:xfrm>
          <a:prstGeom prst="rect">
            <a:avLst/>
          </a:prstGeom>
        </p:spPr>
      </p:pic>
    </p:spTree>
    <p:extLst>
      <p:ext uri="{BB962C8B-B14F-4D97-AF65-F5344CB8AC3E}">
        <p14:creationId xmlns:p14="http://schemas.microsoft.com/office/powerpoint/2010/main" val="245231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Applications</a:t>
            </a:r>
          </a:p>
        </p:txBody>
      </p:sp>
      <p:sp>
        <p:nvSpPr>
          <p:cNvPr id="3" name="Content Placeholder 2">
            <a:extLst>
              <a:ext uri="{FF2B5EF4-FFF2-40B4-BE49-F238E27FC236}">
                <a16:creationId xmlns:a16="http://schemas.microsoft.com/office/drawing/2014/main" id="{D9EB7C70-477D-CA91-168F-8D11F54AAEF7}"/>
              </a:ext>
            </a:extLst>
          </p:cNvPr>
          <p:cNvSpPr txBox="1">
            <a:spLocks/>
          </p:cNvSpPr>
          <p:nvPr/>
        </p:nvSpPr>
        <p:spPr>
          <a:xfrm>
            <a:off x="0" y="711201"/>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Medical Diagnosis</a:t>
            </a:r>
          </a:p>
          <a:p>
            <a:pPr>
              <a:buClr>
                <a:schemeClr val="accent6"/>
              </a:buClr>
            </a:pPr>
            <a:r>
              <a:rPr lang="en-US" dirty="0"/>
              <a:t>Stock Market Trading</a:t>
            </a:r>
          </a:p>
          <a:p>
            <a:pPr>
              <a:buClr>
                <a:schemeClr val="accent6"/>
              </a:buClr>
            </a:pPr>
            <a:r>
              <a:rPr lang="en-US" dirty="0"/>
              <a:t>Image Recognition</a:t>
            </a:r>
          </a:p>
          <a:p>
            <a:pPr>
              <a:buClr>
                <a:schemeClr val="accent6"/>
              </a:buClr>
            </a:pPr>
            <a:r>
              <a:rPr lang="en-US" dirty="0"/>
              <a:t>Speech Recognition</a:t>
            </a:r>
          </a:p>
          <a:p>
            <a:pPr>
              <a:buClr>
                <a:schemeClr val="accent6"/>
              </a:buClr>
            </a:pPr>
            <a:r>
              <a:rPr lang="en-US" dirty="0"/>
              <a:t>Online Fraud Detection</a:t>
            </a:r>
          </a:p>
          <a:p>
            <a:pPr>
              <a:buClr>
                <a:schemeClr val="accent6"/>
              </a:buClr>
            </a:pPr>
            <a:r>
              <a:rPr lang="en-US" dirty="0"/>
              <a:t>Email Spam Detection</a:t>
            </a:r>
          </a:p>
          <a:p>
            <a:pPr>
              <a:buClr>
                <a:schemeClr val="accent6"/>
              </a:buClr>
            </a:pPr>
            <a:r>
              <a:rPr lang="en-US" dirty="0"/>
              <a:t>Traffic Prediction</a:t>
            </a:r>
          </a:p>
          <a:p>
            <a:pPr>
              <a:buClr>
                <a:schemeClr val="accent6"/>
              </a:buClr>
            </a:pPr>
            <a:r>
              <a:rPr lang="en-US" dirty="0"/>
              <a:t>Product recommendation</a:t>
            </a:r>
          </a:p>
          <a:p>
            <a:pPr>
              <a:buClr>
                <a:schemeClr val="accent6"/>
              </a:buClr>
            </a:pPr>
            <a:r>
              <a:rPr lang="en-US" dirty="0"/>
              <a:t>Language Translation</a:t>
            </a:r>
          </a:p>
          <a:p>
            <a:pPr>
              <a:buClr>
                <a:schemeClr val="accent6"/>
              </a:buClr>
            </a:pPr>
            <a:r>
              <a:rPr lang="en-US" dirty="0"/>
              <a:t>Self Driving Car</a:t>
            </a:r>
          </a:p>
          <a:p>
            <a:pPr marL="0" indent="0">
              <a:buClr>
                <a:schemeClr val="accent6"/>
              </a:buClr>
              <a:buNone/>
            </a:pPr>
            <a:endParaRPr lang="en-US" dirty="0"/>
          </a:p>
          <a:p>
            <a:pPr>
              <a:buClr>
                <a:schemeClr val="accent6"/>
              </a:buClr>
            </a:pPr>
            <a:endParaRPr lang="en-US" dirty="0"/>
          </a:p>
          <a:p>
            <a:endParaRPr lang="en-US" dirty="0"/>
          </a:p>
          <a:p>
            <a:pPr marL="0" indent="0">
              <a:buFont typeface="Wingdings 3" panose="05040102010807070707" pitchFamily="18" charset="2"/>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60162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Life Cycle</a:t>
            </a:r>
          </a:p>
        </p:txBody>
      </p:sp>
      <p:sp>
        <p:nvSpPr>
          <p:cNvPr id="6" name="Rectangle: Rounded Corners 5">
            <a:extLst>
              <a:ext uri="{FF2B5EF4-FFF2-40B4-BE49-F238E27FC236}">
                <a16:creationId xmlns:a16="http://schemas.microsoft.com/office/drawing/2014/main" id="{CB7691F6-AA22-D42B-A670-93B53D06291C}"/>
              </a:ext>
            </a:extLst>
          </p:cNvPr>
          <p:cNvSpPr/>
          <p:nvPr/>
        </p:nvSpPr>
        <p:spPr>
          <a:xfrm>
            <a:off x="4040889" y="4871724"/>
            <a:ext cx="1600200" cy="10439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Train the Model</a:t>
            </a:r>
          </a:p>
        </p:txBody>
      </p:sp>
      <p:sp>
        <p:nvSpPr>
          <p:cNvPr id="7" name="Rectangle: Rounded Corners 6">
            <a:extLst>
              <a:ext uri="{FF2B5EF4-FFF2-40B4-BE49-F238E27FC236}">
                <a16:creationId xmlns:a16="http://schemas.microsoft.com/office/drawing/2014/main" id="{7A2BD16F-3ACF-BBC3-001B-22CD33595419}"/>
              </a:ext>
            </a:extLst>
          </p:cNvPr>
          <p:cNvSpPr/>
          <p:nvPr/>
        </p:nvSpPr>
        <p:spPr>
          <a:xfrm>
            <a:off x="1802250" y="3571242"/>
            <a:ext cx="1600200" cy="10439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Test the Model</a:t>
            </a:r>
          </a:p>
        </p:txBody>
      </p:sp>
      <p:sp>
        <p:nvSpPr>
          <p:cNvPr id="8" name="Rectangle: Rounded Corners 7">
            <a:extLst>
              <a:ext uri="{FF2B5EF4-FFF2-40B4-BE49-F238E27FC236}">
                <a16:creationId xmlns:a16="http://schemas.microsoft.com/office/drawing/2014/main" id="{CB36DA71-4419-AFC1-2325-B043D6F21A74}"/>
              </a:ext>
            </a:extLst>
          </p:cNvPr>
          <p:cNvSpPr/>
          <p:nvPr/>
        </p:nvSpPr>
        <p:spPr>
          <a:xfrm>
            <a:off x="6271909" y="3576323"/>
            <a:ext cx="1600200" cy="10439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 Model Selection</a:t>
            </a:r>
          </a:p>
        </p:txBody>
      </p:sp>
      <p:sp>
        <p:nvSpPr>
          <p:cNvPr id="10" name="Rectangle: Rounded Corners 9">
            <a:extLst>
              <a:ext uri="{FF2B5EF4-FFF2-40B4-BE49-F238E27FC236}">
                <a16:creationId xmlns:a16="http://schemas.microsoft.com/office/drawing/2014/main" id="{DEB2D2EE-CB28-03FA-C0C5-66FF5D740CBF}"/>
              </a:ext>
            </a:extLst>
          </p:cNvPr>
          <p:cNvSpPr/>
          <p:nvPr/>
        </p:nvSpPr>
        <p:spPr>
          <a:xfrm>
            <a:off x="1802250" y="2103121"/>
            <a:ext cx="1600200" cy="10439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Model Evaluation</a:t>
            </a:r>
          </a:p>
        </p:txBody>
      </p:sp>
      <p:sp>
        <p:nvSpPr>
          <p:cNvPr id="11" name="Rectangle: Rounded Corners 10">
            <a:extLst>
              <a:ext uri="{FF2B5EF4-FFF2-40B4-BE49-F238E27FC236}">
                <a16:creationId xmlns:a16="http://schemas.microsoft.com/office/drawing/2014/main" id="{1D9BA35D-E762-5374-238B-FA95FAE69922}"/>
              </a:ext>
            </a:extLst>
          </p:cNvPr>
          <p:cNvSpPr/>
          <p:nvPr/>
        </p:nvSpPr>
        <p:spPr>
          <a:xfrm>
            <a:off x="4037079" y="1047751"/>
            <a:ext cx="1600200" cy="10439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Data Collection</a:t>
            </a:r>
          </a:p>
        </p:txBody>
      </p:sp>
      <p:sp>
        <p:nvSpPr>
          <p:cNvPr id="12" name="Rectangle: Rounded Corners 11">
            <a:extLst>
              <a:ext uri="{FF2B5EF4-FFF2-40B4-BE49-F238E27FC236}">
                <a16:creationId xmlns:a16="http://schemas.microsoft.com/office/drawing/2014/main" id="{5CAA6074-9B3B-8B72-FF27-6AF80229FC88}"/>
              </a:ext>
            </a:extLst>
          </p:cNvPr>
          <p:cNvSpPr/>
          <p:nvPr/>
        </p:nvSpPr>
        <p:spPr>
          <a:xfrm>
            <a:off x="6271909" y="2103121"/>
            <a:ext cx="1600200" cy="10439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dirty="0"/>
              <a:t>Data Exploration &amp; Preprocessing</a:t>
            </a:r>
          </a:p>
        </p:txBody>
      </p:sp>
      <p:sp>
        <p:nvSpPr>
          <p:cNvPr id="14" name="Oval 13">
            <a:extLst>
              <a:ext uri="{FF2B5EF4-FFF2-40B4-BE49-F238E27FC236}">
                <a16:creationId xmlns:a16="http://schemas.microsoft.com/office/drawing/2014/main" id="{71549EB9-F8AC-3181-AC3C-F311BFBBCD89}"/>
              </a:ext>
            </a:extLst>
          </p:cNvPr>
          <p:cNvSpPr/>
          <p:nvPr/>
        </p:nvSpPr>
        <p:spPr>
          <a:xfrm>
            <a:off x="4037079" y="2719075"/>
            <a:ext cx="1600200" cy="14782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ML</a:t>
            </a:r>
          </a:p>
          <a:p>
            <a:pPr algn="ctr"/>
            <a:r>
              <a:rPr lang="en-IN" dirty="0"/>
              <a:t> Life Cycle</a:t>
            </a:r>
          </a:p>
        </p:txBody>
      </p:sp>
      <p:cxnSp>
        <p:nvCxnSpPr>
          <p:cNvPr id="16" name="Connector: Elbow 15">
            <a:extLst>
              <a:ext uri="{FF2B5EF4-FFF2-40B4-BE49-F238E27FC236}">
                <a16:creationId xmlns:a16="http://schemas.microsoft.com/office/drawing/2014/main" id="{E998F7BB-F431-38AD-5B40-0058EB05D269}"/>
              </a:ext>
            </a:extLst>
          </p:cNvPr>
          <p:cNvCxnSpPr>
            <a:stCxn id="11" idx="3"/>
            <a:endCxn id="12" idx="0"/>
          </p:cNvCxnSpPr>
          <p:nvPr/>
        </p:nvCxnSpPr>
        <p:spPr>
          <a:xfrm>
            <a:off x="5637279" y="1569721"/>
            <a:ext cx="1434730" cy="5334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4A27509-9F5C-59A6-6204-D1141B8BAF94}"/>
              </a:ext>
            </a:extLst>
          </p:cNvPr>
          <p:cNvCxnSpPr>
            <a:stCxn id="12" idx="2"/>
            <a:endCxn id="8" idx="0"/>
          </p:cNvCxnSpPr>
          <p:nvPr/>
        </p:nvCxnSpPr>
        <p:spPr>
          <a:xfrm>
            <a:off x="7072009" y="3147061"/>
            <a:ext cx="0" cy="429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93FD9783-FAD5-44E9-5D29-63A8C6A5ACED}"/>
              </a:ext>
            </a:extLst>
          </p:cNvPr>
          <p:cNvCxnSpPr>
            <a:stCxn id="8" idx="2"/>
            <a:endCxn id="6" idx="3"/>
          </p:cNvCxnSpPr>
          <p:nvPr/>
        </p:nvCxnSpPr>
        <p:spPr>
          <a:xfrm rot="5400000">
            <a:off x="5969834" y="4291518"/>
            <a:ext cx="773431" cy="14309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98C0956-2015-D3B3-784C-9D92B171F546}"/>
              </a:ext>
            </a:extLst>
          </p:cNvPr>
          <p:cNvCxnSpPr>
            <a:stCxn id="6" idx="1"/>
            <a:endCxn id="7" idx="2"/>
          </p:cNvCxnSpPr>
          <p:nvPr/>
        </p:nvCxnSpPr>
        <p:spPr>
          <a:xfrm rot="10800000">
            <a:off x="2602351" y="4615182"/>
            <a:ext cx="1438539" cy="7785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171379D-ECF4-1A25-87EB-9AC69B473916}"/>
              </a:ext>
            </a:extLst>
          </p:cNvPr>
          <p:cNvCxnSpPr>
            <a:stCxn id="7" idx="0"/>
            <a:endCxn id="10" idx="2"/>
          </p:cNvCxnSpPr>
          <p:nvPr/>
        </p:nvCxnSpPr>
        <p:spPr>
          <a:xfrm flipV="1">
            <a:off x="2602350" y="3147061"/>
            <a:ext cx="0" cy="42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D041803D-9777-996F-F41E-AD5C7F154640}"/>
              </a:ext>
            </a:extLst>
          </p:cNvPr>
          <p:cNvSpPr>
            <a:spLocks noGrp="1"/>
          </p:cNvSpPr>
          <p:nvPr>
            <p:ph idx="1"/>
          </p:nvPr>
        </p:nvSpPr>
        <p:spPr>
          <a:xfrm>
            <a:off x="8269517" y="711201"/>
            <a:ext cx="3667222" cy="5798820"/>
          </a:xfrm>
        </p:spPr>
        <p:txBody>
          <a:bodyPr/>
          <a:lstStyle/>
          <a:p>
            <a:r>
              <a:rPr lang="en-US" sz="2000" dirty="0"/>
              <a:t>Gathering Data</a:t>
            </a:r>
          </a:p>
          <a:p>
            <a:r>
              <a:rPr lang="en-US" sz="2000" dirty="0"/>
              <a:t>Data Exploration</a:t>
            </a:r>
          </a:p>
          <a:p>
            <a:r>
              <a:rPr lang="en-US" sz="2000" dirty="0"/>
              <a:t>Data Preprocessing</a:t>
            </a:r>
          </a:p>
          <a:p>
            <a:pPr lvl="1"/>
            <a:r>
              <a:rPr lang="en-US" dirty="0"/>
              <a:t>Cleaning</a:t>
            </a:r>
          </a:p>
          <a:p>
            <a:pPr lvl="1"/>
            <a:r>
              <a:rPr lang="en-US" dirty="0"/>
              <a:t>Integration</a:t>
            </a:r>
          </a:p>
          <a:p>
            <a:pPr lvl="1"/>
            <a:r>
              <a:rPr lang="en-US" dirty="0"/>
              <a:t>Transformation</a:t>
            </a:r>
          </a:p>
          <a:p>
            <a:pPr lvl="1"/>
            <a:r>
              <a:rPr lang="en-US" dirty="0"/>
              <a:t>Reduction</a:t>
            </a:r>
          </a:p>
          <a:p>
            <a:pPr lvl="1"/>
            <a:r>
              <a:rPr lang="en-US" dirty="0"/>
              <a:t>Discretization</a:t>
            </a:r>
          </a:p>
          <a:p>
            <a:r>
              <a:rPr lang="en-US" sz="2000" dirty="0"/>
              <a:t>Model Selection</a:t>
            </a:r>
          </a:p>
          <a:p>
            <a:pPr lvl="1"/>
            <a:r>
              <a:rPr lang="en-US" dirty="0"/>
              <a:t>classification</a:t>
            </a:r>
          </a:p>
          <a:p>
            <a:pPr lvl="1"/>
            <a:r>
              <a:rPr lang="en-US" dirty="0"/>
              <a:t>clustering</a:t>
            </a:r>
          </a:p>
          <a:p>
            <a:pPr lvl="1"/>
            <a:r>
              <a:rPr lang="en-US" dirty="0"/>
              <a:t>Regression</a:t>
            </a:r>
          </a:p>
          <a:p>
            <a:pPr lvl="1"/>
            <a:r>
              <a:rPr lang="en-US" dirty="0"/>
              <a:t>Association Rule Mining</a:t>
            </a:r>
          </a:p>
          <a:p>
            <a:r>
              <a:rPr lang="en-US" sz="2000" dirty="0"/>
              <a:t>Train the model</a:t>
            </a:r>
          </a:p>
          <a:p>
            <a:r>
              <a:rPr lang="en-US" sz="2000" dirty="0"/>
              <a:t>Test the model</a:t>
            </a:r>
          </a:p>
          <a:p>
            <a:r>
              <a:rPr lang="en-US" sz="2000" dirty="0"/>
              <a:t>Model Evaluation</a:t>
            </a:r>
          </a:p>
        </p:txBody>
      </p:sp>
    </p:spTree>
    <p:extLst>
      <p:ext uri="{BB962C8B-B14F-4D97-AF65-F5344CB8AC3E}">
        <p14:creationId xmlns:p14="http://schemas.microsoft.com/office/powerpoint/2010/main" val="148763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xEl>
                                              <p:pRg st="1" end="1"/>
                                            </p:txEl>
                                          </p:spTgt>
                                        </p:tgtEl>
                                        <p:attrNameLst>
                                          <p:attrName>style.visibility</p:attrName>
                                        </p:attrNameLst>
                                      </p:cBhvr>
                                      <p:to>
                                        <p:strVal val="visible"/>
                                      </p:to>
                                    </p:set>
                                    <p:animEffect transition="in" filter="fade">
                                      <p:cBhvr>
                                        <p:cTn id="72" dur="500"/>
                                        <p:tgtEl>
                                          <p:spTgt spid="28">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8">
                                            <p:txEl>
                                              <p:pRg st="2" end="2"/>
                                            </p:txEl>
                                          </p:spTgt>
                                        </p:tgtEl>
                                        <p:attrNameLst>
                                          <p:attrName>style.visibility</p:attrName>
                                        </p:attrNameLst>
                                      </p:cBhvr>
                                      <p:to>
                                        <p:strVal val="visible"/>
                                      </p:to>
                                    </p:set>
                                    <p:animEffect transition="in" filter="fade">
                                      <p:cBhvr>
                                        <p:cTn id="77" dur="500"/>
                                        <p:tgtEl>
                                          <p:spTgt spid="28">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8">
                                            <p:txEl>
                                              <p:pRg st="3" end="3"/>
                                            </p:txEl>
                                          </p:spTgt>
                                        </p:tgtEl>
                                        <p:attrNameLst>
                                          <p:attrName>style.visibility</p:attrName>
                                        </p:attrNameLst>
                                      </p:cBhvr>
                                      <p:to>
                                        <p:strVal val="visible"/>
                                      </p:to>
                                    </p:set>
                                    <p:animEffect transition="in" filter="fade">
                                      <p:cBhvr>
                                        <p:cTn id="82" dur="500"/>
                                        <p:tgtEl>
                                          <p:spTgt spid="28">
                                            <p:txEl>
                                              <p:pRg st="3" end="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xEl>
                                              <p:pRg st="4" end="4"/>
                                            </p:txEl>
                                          </p:spTgt>
                                        </p:tgtEl>
                                        <p:attrNameLst>
                                          <p:attrName>style.visibility</p:attrName>
                                        </p:attrNameLst>
                                      </p:cBhvr>
                                      <p:to>
                                        <p:strVal val="visible"/>
                                      </p:to>
                                    </p:set>
                                    <p:animEffect transition="in" filter="fade">
                                      <p:cBhvr>
                                        <p:cTn id="87" dur="500"/>
                                        <p:tgtEl>
                                          <p:spTgt spid="28">
                                            <p:txEl>
                                              <p:pRg st="4" end="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8">
                                            <p:txEl>
                                              <p:pRg st="5" end="5"/>
                                            </p:txEl>
                                          </p:spTgt>
                                        </p:tgtEl>
                                        <p:attrNameLst>
                                          <p:attrName>style.visibility</p:attrName>
                                        </p:attrNameLst>
                                      </p:cBhvr>
                                      <p:to>
                                        <p:strVal val="visible"/>
                                      </p:to>
                                    </p:set>
                                    <p:animEffect transition="in" filter="fade">
                                      <p:cBhvr>
                                        <p:cTn id="92" dur="500"/>
                                        <p:tgtEl>
                                          <p:spTgt spid="28">
                                            <p:txEl>
                                              <p:pRg st="5" end="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8">
                                            <p:txEl>
                                              <p:pRg st="6" end="6"/>
                                            </p:txEl>
                                          </p:spTgt>
                                        </p:tgtEl>
                                        <p:attrNameLst>
                                          <p:attrName>style.visibility</p:attrName>
                                        </p:attrNameLst>
                                      </p:cBhvr>
                                      <p:to>
                                        <p:strVal val="visible"/>
                                      </p:to>
                                    </p:set>
                                    <p:animEffect transition="in" filter="fade">
                                      <p:cBhvr>
                                        <p:cTn id="97" dur="500"/>
                                        <p:tgtEl>
                                          <p:spTgt spid="28">
                                            <p:txEl>
                                              <p:pRg st="6" end="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8">
                                            <p:txEl>
                                              <p:pRg st="7" end="7"/>
                                            </p:txEl>
                                          </p:spTgt>
                                        </p:tgtEl>
                                        <p:attrNameLst>
                                          <p:attrName>style.visibility</p:attrName>
                                        </p:attrNameLst>
                                      </p:cBhvr>
                                      <p:to>
                                        <p:strVal val="visible"/>
                                      </p:to>
                                    </p:set>
                                    <p:animEffect transition="in" filter="fade">
                                      <p:cBhvr>
                                        <p:cTn id="102" dur="500"/>
                                        <p:tgtEl>
                                          <p:spTgt spid="28">
                                            <p:txEl>
                                              <p:pRg st="7" end="7"/>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8">
                                            <p:txEl>
                                              <p:pRg st="8" end="8"/>
                                            </p:txEl>
                                          </p:spTgt>
                                        </p:tgtEl>
                                        <p:attrNameLst>
                                          <p:attrName>style.visibility</p:attrName>
                                        </p:attrNameLst>
                                      </p:cBhvr>
                                      <p:to>
                                        <p:strVal val="visible"/>
                                      </p:to>
                                    </p:set>
                                    <p:animEffect transition="in" filter="fade">
                                      <p:cBhvr>
                                        <p:cTn id="107" dur="500"/>
                                        <p:tgtEl>
                                          <p:spTgt spid="28">
                                            <p:txEl>
                                              <p:pRg st="8" end="8"/>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8">
                                            <p:txEl>
                                              <p:pRg st="9" end="9"/>
                                            </p:txEl>
                                          </p:spTgt>
                                        </p:tgtEl>
                                        <p:attrNameLst>
                                          <p:attrName>style.visibility</p:attrName>
                                        </p:attrNameLst>
                                      </p:cBhvr>
                                      <p:to>
                                        <p:strVal val="visible"/>
                                      </p:to>
                                    </p:set>
                                    <p:animEffect transition="in" filter="fade">
                                      <p:cBhvr>
                                        <p:cTn id="112" dur="500"/>
                                        <p:tgtEl>
                                          <p:spTgt spid="28">
                                            <p:txEl>
                                              <p:pRg st="9" end="9"/>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8">
                                            <p:txEl>
                                              <p:pRg st="10" end="10"/>
                                            </p:txEl>
                                          </p:spTgt>
                                        </p:tgtEl>
                                        <p:attrNameLst>
                                          <p:attrName>style.visibility</p:attrName>
                                        </p:attrNameLst>
                                      </p:cBhvr>
                                      <p:to>
                                        <p:strVal val="visible"/>
                                      </p:to>
                                    </p:set>
                                    <p:animEffect transition="in" filter="fade">
                                      <p:cBhvr>
                                        <p:cTn id="117" dur="500"/>
                                        <p:tgtEl>
                                          <p:spTgt spid="28">
                                            <p:txEl>
                                              <p:pRg st="10" end="1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8">
                                            <p:txEl>
                                              <p:pRg st="11" end="11"/>
                                            </p:txEl>
                                          </p:spTgt>
                                        </p:tgtEl>
                                        <p:attrNameLst>
                                          <p:attrName>style.visibility</p:attrName>
                                        </p:attrNameLst>
                                      </p:cBhvr>
                                      <p:to>
                                        <p:strVal val="visible"/>
                                      </p:to>
                                    </p:set>
                                    <p:animEffect transition="in" filter="fade">
                                      <p:cBhvr>
                                        <p:cTn id="122" dur="500"/>
                                        <p:tgtEl>
                                          <p:spTgt spid="28">
                                            <p:txEl>
                                              <p:pRg st="11" end="1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8">
                                            <p:txEl>
                                              <p:pRg st="12" end="12"/>
                                            </p:txEl>
                                          </p:spTgt>
                                        </p:tgtEl>
                                        <p:attrNameLst>
                                          <p:attrName>style.visibility</p:attrName>
                                        </p:attrNameLst>
                                      </p:cBhvr>
                                      <p:to>
                                        <p:strVal val="visible"/>
                                      </p:to>
                                    </p:set>
                                    <p:animEffect transition="in" filter="fade">
                                      <p:cBhvr>
                                        <p:cTn id="127" dur="500"/>
                                        <p:tgtEl>
                                          <p:spTgt spid="28">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8">
                                            <p:txEl>
                                              <p:pRg st="13" end="13"/>
                                            </p:txEl>
                                          </p:spTgt>
                                        </p:tgtEl>
                                        <p:attrNameLst>
                                          <p:attrName>style.visibility</p:attrName>
                                        </p:attrNameLst>
                                      </p:cBhvr>
                                      <p:to>
                                        <p:strVal val="visible"/>
                                      </p:to>
                                    </p:set>
                                    <p:animEffect transition="in" filter="fade">
                                      <p:cBhvr>
                                        <p:cTn id="132" dur="500"/>
                                        <p:tgtEl>
                                          <p:spTgt spid="28">
                                            <p:txEl>
                                              <p:pRg st="13" end="13"/>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8">
                                            <p:txEl>
                                              <p:pRg st="14" end="14"/>
                                            </p:txEl>
                                          </p:spTgt>
                                        </p:tgtEl>
                                        <p:attrNameLst>
                                          <p:attrName>style.visibility</p:attrName>
                                        </p:attrNameLst>
                                      </p:cBhvr>
                                      <p:to>
                                        <p:strVal val="visible"/>
                                      </p:to>
                                    </p:set>
                                    <p:animEffect transition="in" filter="fade">
                                      <p:cBhvr>
                                        <p:cTn id="137" dur="500"/>
                                        <p:tgtEl>
                                          <p:spTgt spid="28">
                                            <p:txEl>
                                              <p:pRg st="14" end="14"/>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8">
                                            <p:txEl>
                                              <p:pRg st="15" end="15"/>
                                            </p:txEl>
                                          </p:spTgt>
                                        </p:tgtEl>
                                        <p:attrNameLst>
                                          <p:attrName>style.visibility</p:attrName>
                                        </p:attrNameLst>
                                      </p:cBhvr>
                                      <p:to>
                                        <p:strVal val="visible"/>
                                      </p:to>
                                    </p:set>
                                    <p:animEffect transition="in" filter="fade">
                                      <p:cBhvr>
                                        <p:cTn id="142" dur="500"/>
                                        <p:tgtEl>
                                          <p:spTgt spid="2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61BD0C-1935-9C14-FA1A-FC8933F5E4BE}"/>
              </a:ext>
            </a:extLst>
          </p:cNvPr>
          <p:cNvSpPr>
            <a:spLocks noGrp="1"/>
          </p:cNvSpPr>
          <p:nvPr>
            <p:ph type="title"/>
          </p:nvPr>
        </p:nvSpPr>
        <p:spPr/>
        <p:txBody>
          <a:bodyPr/>
          <a:lstStyle/>
          <a:p>
            <a:r>
              <a:rPr lang="en-IN" dirty="0"/>
              <a:t>ML Life Cycle</a:t>
            </a:r>
          </a:p>
        </p:txBody>
      </p:sp>
      <p:sp>
        <p:nvSpPr>
          <p:cNvPr id="3" name="Content Placeholder 2">
            <a:extLst>
              <a:ext uri="{FF2B5EF4-FFF2-40B4-BE49-F238E27FC236}">
                <a16:creationId xmlns:a16="http://schemas.microsoft.com/office/drawing/2014/main" id="{537E45DC-871B-FF4A-B52B-2D49395F7E86}"/>
              </a:ext>
            </a:extLst>
          </p:cNvPr>
          <p:cNvSpPr>
            <a:spLocks noGrp="1"/>
          </p:cNvSpPr>
          <p:nvPr>
            <p:ph idx="1"/>
          </p:nvPr>
        </p:nvSpPr>
        <p:spPr/>
        <p:txBody>
          <a:bodyPr/>
          <a:lstStyle/>
          <a:p>
            <a:r>
              <a:rPr lang="en-US" dirty="0">
                <a:solidFill>
                  <a:schemeClr val="accent6"/>
                </a:solidFill>
              </a:rPr>
              <a:t>Data Selection: </a:t>
            </a:r>
            <a:r>
              <a:rPr lang="en-US" dirty="0"/>
              <a:t>Where data relevant to the analysis task are retrieved from the database. </a:t>
            </a:r>
          </a:p>
          <a:p>
            <a:r>
              <a:rPr lang="en-US" dirty="0">
                <a:solidFill>
                  <a:schemeClr val="accent6"/>
                </a:solidFill>
              </a:rPr>
              <a:t>Data Cleaning: </a:t>
            </a:r>
            <a:r>
              <a:rPr lang="en-US" dirty="0"/>
              <a:t>To remove noise and inconsistent data. </a:t>
            </a:r>
          </a:p>
          <a:p>
            <a:r>
              <a:rPr lang="en-US" dirty="0">
                <a:solidFill>
                  <a:schemeClr val="accent6"/>
                </a:solidFill>
              </a:rPr>
              <a:t>Data Integration: </a:t>
            </a:r>
            <a:r>
              <a:rPr lang="en-US" dirty="0"/>
              <a:t>Where multiple data sources may be combined. </a:t>
            </a:r>
          </a:p>
          <a:p>
            <a:r>
              <a:rPr lang="en-US" dirty="0">
                <a:solidFill>
                  <a:schemeClr val="accent6"/>
                </a:solidFill>
              </a:rPr>
              <a:t>Data Transformation: </a:t>
            </a:r>
            <a:r>
              <a:rPr lang="en-US" dirty="0"/>
              <a:t>Where data are transformed or consolidated into appropriate forms for mining by performing summary or aggregation operations. </a:t>
            </a:r>
          </a:p>
          <a:p>
            <a:r>
              <a:rPr lang="en-US" dirty="0">
                <a:solidFill>
                  <a:schemeClr val="accent6"/>
                </a:solidFill>
              </a:rPr>
              <a:t>Model Selection:  </a:t>
            </a:r>
            <a:r>
              <a:rPr lang="en-US" dirty="0"/>
              <a:t>where we select the machine learning techniques such as Classification, Regression, Cluster analysis, Association, etc.</a:t>
            </a:r>
          </a:p>
          <a:p>
            <a:r>
              <a:rPr lang="en-US" dirty="0">
                <a:solidFill>
                  <a:schemeClr val="accent6"/>
                </a:solidFill>
              </a:rPr>
              <a:t>Model Training: </a:t>
            </a:r>
            <a:r>
              <a:rPr lang="en-US" dirty="0"/>
              <a:t>Here with the training data set model is trained using ML algorithm.</a:t>
            </a:r>
          </a:p>
          <a:p>
            <a:r>
              <a:rPr lang="en-US" dirty="0">
                <a:solidFill>
                  <a:schemeClr val="accent6"/>
                </a:solidFill>
              </a:rPr>
              <a:t>Model Test: </a:t>
            </a:r>
            <a:r>
              <a:rPr lang="en-US" dirty="0"/>
              <a:t>Here with the testing data set model is tested </a:t>
            </a:r>
          </a:p>
          <a:p>
            <a:r>
              <a:rPr lang="en-IN" dirty="0">
                <a:solidFill>
                  <a:schemeClr val="accent6"/>
                </a:solidFill>
              </a:rPr>
              <a:t>Model Evaluation: </a:t>
            </a:r>
            <a:r>
              <a:rPr lang="en-IN" dirty="0"/>
              <a:t>Model Performance is evaluated using parameter matrices like: Accuracy, Precision, F-measure etc.</a:t>
            </a:r>
          </a:p>
        </p:txBody>
      </p:sp>
    </p:spTree>
    <p:extLst>
      <p:ext uri="{BB962C8B-B14F-4D97-AF65-F5344CB8AC3E}">
        <p14:creationId xmlns:p14="http://schemas.microsoft.com/office/powerpoint/2010/main" val="416695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5997</TotalTime>
  <Words>2539</Words>
  <Application>Microsoft Office PowerPoint</Application>
  <PresentationFormat>Widescreen</PresentationFormat>
  <Paragraphs>347</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Cambria Math</vt:lpstr>
      <vt:lpstr>Roboto Condensed</vt:lpstr>
      <vt:lpstr>Roboto Condensed Light</vt:lpstr>
      <vt:lpstr>Wingdings</vt:lpstr>
      <vt:lpstr>Wingdings 3</vt:lpstr>
      <vt:lpstr>Office Theme</vt:lpstr>
      <vt:lpstr>Unit – 03 Introduction to Machine Learning  </vt:lpstr>
      <vt:lpstr>Introduction</vt:lpstr>
      <vt:lpstr>What is Human Learning?</vt:lpstr>
      <vt:lpstr>ML System</vt:lpstr>
      <vt:lpstr>Machine Learning</vt:lpstr>
      <vt:lpstr>ML v/s AI</vt:lpstr>
      <vt:lpstr>ML Applications</vt:lpstr>
      <vt:lpstr>ML Life Cycle</vt:lpstr>
      <vt:lpstr>ML Life Cycle</vt:lpstr>
      <vt:lpstr>ML Terms</vt:lpstr>
      <vt:lpstr>ML Terms</vt:lpstr>
      <vt:lpstr>ML Terms</vt:lpstr>
      <vt:lpstr>ML Terms</vt:lpstr>
      <vt:lpstr>ML on which types of data</vt:lpstr>
      <vt:lpstr>Classification of ML Techniques</vt:lpstr>
      <vt:lpstr>Classification of ML Techniques</vt:lpstr>
      <vt:lpstr>Supervised Learning</vt:lpstr>
      <vt:lpstr>Supervised Learning</vt:lpstr>
      <vt:lpstr>Supervised Learning</vt:lpstr>
      <vt:lpstr>Supervised Learning</vt:lpstr>
      <vt:lpstr>Un-Supervised Learning</vt:lpstr>
      <vt:lpstr>Un-Supervised Learning</vt:lpstr>
      <vt:lpstr>Un-Supervised Learning</vt:lpstr>
      <vt:lpstr>Un-Supervised Learning</vt:lpstr>
      <vt:lpstr>Supervised Learning v/s Un-Supervised Learning</vt:lpstr>
      <vt:lpstr>Reinforcement Learning</vt:lpstr>
      <vt:lpstr>What is Artificial Intelligence?</vt:lpstr>
      <vt:lpstr>What is Artificial Neural Network? </vt:lpstr>
      <vt:lpstr>How ANN works?</vt:lpstr>
      <vt:lpstr>Characteristics of Artificial Neural Network</vt:lpstr>
      <vt:lpstr>Example of Artificial Neuron Network</vt:lpstr>
      <vt:lpstr>Example of Artificial Neuron Network</vt:lpstr>
      <vt:lpstr>Applications of ANN</vt:lpstr>
      <vt:lpstr>Applications of ANN</vt:lpstr>
      <vt:lpstr>Applications of ANN</vt:lpstr>
      <vt:lpstr>Applications of ANN</vt:lpstr>
      <vt:lpstr>Applications of ANN</vt:lpstr>
      <vt:lpstr>Applications of ANN</vt:lpstr>
      <vt:lpstr>Applications of ANN</vt:lpstr>
      <vt:lpstr>Applications of ANN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498</cp:revision>
  <dcterms:created xsi:type="dcterms:W3CDTF">2020-05-01T05:09:15Z</dcterms:created>
  <dcterms:modified xsi:type="dcterms:W3CDTF">2024-08-20T04:32:03Z</dcterms:modified>
</cp:coreProperties>
</file>